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47.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6.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34.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authors.xml" ContentType="application/vnd.ms-powerpoint.authors+xml"/>
  <Override PartName="/ppt/theme/theme1.xml" ContentType="application/vnd.openxmlformats-officedocument.theme+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4"/>
    <p:sldMasterId id="2147483690" r:id="rId5"/>
    <p:sldMasterId id="2147483700" r:id="rId6"/>
  </p:sldMasterIdLst>
  <p:notesMasterIdLst>
    <p:notesMasterId r:id="rId62"/>
  </p:notesMasterIdLst>
  <p:handoutMasterIdLst>
    <p:handoutMasterId r:id="rId63"/>
  </p:handoutMasterIdLst>
  <p:sldIdLst>
    <p:sldId id="831" r:id="rId7"/>
    <p:sldId id="946" r:id="rId8"/>
    <p:sldId id="907" r:id="rId9"/>
    <p:sldId id="990" r:id="rId10"/>
    <p:sldId id="906" r:id="rId11"/>
    <p:sldId id="951" r:id="rId12"/>
    <p:sldId id="994" r:id="rId13"/>
    <p:sldId id="950" r:id="rId14"/>
    <p:sldId id="952" r:id="rId15"/>
    <p:sldId id="953" r:id="rId16"/>
    <p:sldId id="995" r:id="rId17"/>
    <p:sldId id="908" r:id="rId18"/>
    <p:sldId id="975" r:id="rId19"/>
    <p:sldId id="909" r:id="rId20"/>
    <p:sldId id="966" r:id="rId21"/>
    <p:sldId id="911" r:id="rId22"/>
    <p:sldId id="972" r:id="rId23"/>
    <p:sldId id="913" r:id="rId24"/>
    <p:sldId id="979" r:id="rId25"/>
    <p:sldId id="961" r:id="rId26"/>
    <p:sldId id="962" r:id="rId27"/>
    <p:sldId id="916" r:id="rId28"/>
    <p:sldId id="941" r:id="rId29"/>
    <p:sldId id="976" r:id="rId30"/>
    <p:sldId id="980" r:id="rId31"/>
    <p:sldId id="956" r:id="rId32"/>
    <p:sldId id="963" r:id="rId33"/>
    <p:sldId id="921" r:id="rId34"/>
    <p:sldId id="937" r:id="rId35"/>
    <p:sldId id="964" r:id="rId36"/>
    <p:sldId id="981" r:id="rId37"/>
    <p:sldId id="943" r:id="rId38"/>
    <p:sldId id="973" r:id="rId39"/>
    <p:sldId id="924" r:id="rId40"/>
    <p:sldId id="984" r:id="rId41"/>
    <p:sldId id="967" r:id="rId42"/>
    <p:sldId id="985" r:id="rId43"/>
    <p:sldId id="968" r:id="rId44"/>
    <p:sldId id="986" r:id="rId45"/>
    <p:sldId id="970" r:id="rId46"/>
    <p:sldId id="988" r:id="rId47"/>
    <p:sldId id="936" r:id="rId48"/>
    <p:sldId id="974" r:id="rId49"/>
    <p:sldId id="959" r:id="rId50"/>
    <p:sldId id="960" r:id="rId51"/>
    <p:sldId id="957" r:id="rId52"/>
    <p:sldId id="996" r:id="rId53"/>
    <p:sldId id="997" r:id="rId54"/>
    <p:sldId id="998" r:id="rId55"/>
    <p:sldId id="938" r:id="rId56"/>
    <p:sldId id="999" r:id="rId57"/>
    <p:sldId id="1360" r:id="rId58"/>
    <p:sldId id="1361" r:id="rId59"/>
    <p:sldId id="828" r:id="rId60"/>
    <p:sldId id="991" r:id="rId61"/>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84D0ED-6D85-958B-9F6A-190C89FCB200}" name="Knust, Susannah K CIV USARMY WRAIR (USA)" initials="KSKCUW(" userId="S::susannah.k.knust.civ@health.mil::fc00f3fc-0c93-4732-b55a-39416942738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elissa.waitsman" initials="mw" lastIdx="15" clrIdx="0"/>
  <p:cmAuthor id="1" name="Bickford, Abigail R Dr CTR US USA MEDCOM PHC" initials="MSOffice" lastIdx="7" clrIdx="1">
    <p:extLst>
      <p:ext uri="{19B8F6BF-5375-455C-9EA6-DF929625EA0E}">
        <p15:presenceInfo xmlns:p15="http://schemas.microsoft.com/office/powerpoint/2012/main" userId="Bickford, Abigail R Dr CTR US USA MEDCOM PHC" providerId="None"/>
      </p:ext>
    </p:extLst>
  </p:cmAuthor>
  <p:cmAuthor id="2" name="Bickford, Abigail R Dr CTR US USA MEDCOM PHC" initials="BARDCUUMP" lastIdx="19" clrIdx="2">
    <p:extLst>
      <p:ext uri="{19B8F6BF-5375-455C-9EA6-DF929625EA0E}">
        <p15:presenceInfo xmlns:p15="http://schemas.microsoft.com/office/powerpoint/2012/main" userId="S-1-5-21-3923692831-1208425469-611280938-7035463" providerId="AD"/>
      </p:ext>
    </p:extLst>
  </p:cmAuthor>
  <p:cmAuthor id="3" name="Barton, Richard A Jr CIV USARMY MEDCOM PHC (US)" initials="BRAJCUMP(" lastIdx="4" clrIdx="3">
    <p:extLst>
      <p:ext uri="{19B8F6BF-5375-455C-9EA6-DF929625EA0E}">
        <p15:presenceInfo xmlns:p15="http://schemas.microsoft.com/office/powerpoint/2012/main" userId="S-1-5-21-3923692831-1208425469-611280938-3288295" providerId="AD"/>
      </p:ext>
    </p:extLst>
  </p:cmAuthor>
  <p:cmAuthor id="4" name="Mitchell, Rachel M CIV  PHC MEDCOM PHC (MHS)" initials="RMM" lastIdx="1" clrIdx="4">
    <p:extLst>
      <p:ext uri="{19B8F6BF-5375-455C-9EA6-DF929625EA0E}">
        <p15:presenceInfo xmlns:p15="http://schemas.microsoft.com/office/powerpoint/2012/main" userId="Mitchell, Rachel M CIV  PHC MEDCOM PHC (MH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DDD2"/>
    <a:srgbClr val="9EC6B4"/>
    <a:srgbClr val="E0DCC7"/>
    <a:srgbClr val="F2ECD4"/>
    <a:srgbClr val="EDF5F7"/>
    <a:srgbClr val="C3D6D3"/>
    <a:srgbClr val="D0E3DF"/>
    <a:srgbClr val="CC0099"/>
    <a:srgbClr val="00B050"/>
    <a:srgbClr val="241F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55" autoAdjust="0"/>
    <p:restoredTop sz="93620" autoAdjust="0"/>
  </p:normalViewPr>
  <p:slideViewPr>
    <p:cSldViewPr snapToGrid="0">
      <p:cViewPr varScale="1">
        <p:scale>
          <a:sx n="55" d="100"/>
          <a:sy n="55" d="100"/>
        </p:scale>
        <p:origin x="1456" y="4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75" d="100"/>
        <a:sy n="75" d="100"/>
      </p:scale>
      <p:origin x="0" y="-12392"/>
    </p:cViewPr>
  </p:sorterViewPr>
  <p:notesViewPr>
    <p:cSldViewPr snapToGrid="0">
      <p:cViewPr varScale="1">
        <p:scale>
          <a:sx n="44" d="100"/>
          <a:sy n="44" d="100"/>
        </p:scale>
        <p:origin x="2772" y="5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commentAuthors" Target="commentAuthors.xml"/><Relationship Id="rId69" Type="http://schemas.microsoft.com/office/2018/10/relationships/authors" Target="author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notesMaster" Target="notesMasters/notesMaster1.xml"/><Relationship Id="rId70" Type="http://schemas.openxmlformats.org/officeDocument/2006/relationships/customXml" Target="../customXml/item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1711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40729" y="340704"/>
            <a:ext cx="3803904" cy="2853650"/>
          </a:xfrm>
          <a:prstGeom prst="rect">
            <a:avLst/>
          </a:prstGeom>
          <a:noFill/>
          <a:ln w="12700">
            <a:solidFill>
              <a:prstClr val="black"/>
            </a:solidFill>
          </a:ln>
        </p:spPr>
        <p:txBody>
          <a:bodyPr vert="horz" lIns="91440" tIns="45720" rIns="91440" bIns="45720" rtlCol="0" anchor="ctr"/>
          <a:lstStyle/>
          <a:p>
            <a:endParaRPr lang="en-US" dirty="0"/>
          </a:p>
        </p:txBody>
      </p:sp>
    </p:spTree>
    <p:extLst>
      <p:ext uri="{BB962C8B-B14F-4D97-AF65-F5344CB8AC3E}">
        <p14:creationId xmlns:p14="http://schemas.microsoft.com/office/powerpoint/2010/main" val="1904773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mailto:johneric.m.novosel-lingat.mil@health.mil"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image" Target="../media/image26.png"/></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itle 16"/>
          <p:cNvSpPr txBox="1">
            <a:spLocks/>
          </p:cNvSpPr>
          <p:nvPr/>
        </p:nvSpPr>
        <p:spPr>
          <a:xfrm>
            <a:off x="0" y="3761773"/>
            <a:ext cx="6857999" cy="3641540"/>
          </a:xfrm>
          <a:prstGeom prst="rect">
            <a:avLst/>
          </a:prstGeom>
        </p:spPr>
        <p:txBody>
          <a:bodyPr lIns="87437" tIns="43719" rIns="87437" bIns="43719" anchor="ctr"/>
          <a:lstStyle/>
          <a:p>
            <a:pPr algn="ctr" defTabSz="874371">
              <a:spcBef>
                <a:spcPct val="0"/>
              </a:spcBef>
              <a:spcAft>
                <a:spcPts val="574"/>
              </a:spcAft>
              <a:defRPr/>
            </a:pPr>
            <a:r>
              <a:rPr lang="en-US" altLang="en-US" sz="4200" b="1" i="1" dirty="0">
                <a:solidFill>
                  <a:schemeClr val="accent4">
                    <a:lumMod val="75000"/>
                  </a:schemeClr>
                </a:solidFill>
                <a:latin typeface="Franklin Gothic Medium" charset="0"/>
                <a:ea typeface="Franklin Gothic Medium" charset="0"/>
                <a:cs typeface="Franklin Gothic Medium" charset="0"/>
              </a:rPr>
              <a:t>Ask, Care, Escort</a:t>
            </a:r>
          </a:p>
          <a:p>
            <a:pPr algn="ctr" defTabSz="874371">
              <a:spcBef>
                <a:spcPct val="0"/>
              </a:spcBef>
              <a:spcAft>
                <a:spcPts val="574"/>
              </a:spcAft>
              <a:defRPr/>
            </a:pPr>
            <a:r>
              <a:rPr lang="en-US" altLang="en-US" sz="4200" b="1" i="1" dirty="0">
                <a:solidFill>
                  <a:schemeClr val="accent4">
                    <a:lumMod val="75000"/>
                  </a:schemeClr>
                </a:solidFill>
                <a:latin typeface="Franklin Gothic Medium" charset="0"/>
                <a:ea typeface="Franklin Gothic Medium" charset="0"/>
                <a:cs typeface="Franklin Gothic Medium" charset="0"/>
              </a:rPr>
              <a:t>Suicide Prevention Training</a:t>
            </a:r>
          </a:p>
          <a:p>
            <a:pPr algn="ctr" defTabSz="874371">
              <a:spcBef>
                <a:spcPct val="0"/>
              </a:spcBef>
              <a:spcAft>
                <a:spcPts val="574"/>
              </a:spcAft>
              <a:defRPr/>
            </a:pPr>
            <a:r>
              <a:rPr lang="en-US" altLang="en-US" sz="4200" b="1" i="1" dirty="0">
                <a:solidFill>
                  <a:srgbClr val="FFC422"/>
                </a:solidFill>
                <a:latin typeface="Franklin Gothic Medium" charset="0"/>
                <a:ea typeface="Franklin Gothic Medium" charset="0"/>
                <a:cs typeface="Franklin Gothic Medium" charset="0"/>
              </a:rPr>
              <a:t>Practicing ACE Module</a:t>
            </a:r>
          </a:p>
          <a:p>
            <a:pPr algn="ctr" defTabSz="874371">
              <a:spcBef>
                <a:spcPct val="0"/>
              </a:spcBef>
              <a:spcAft>
                <a:spcPts val="574"/>
              </a:spcAft>
              <a:defRPr/>
            </a:pPr>
            <a:r>
              <a:rPr lang="en-US" altLang="en-US" sz="4200" b="1" i="1" dirty="0">
                <a:solidFill>
                  <a:srgbClr val="FFC422"/>
                </a:solidFill>
                <a:latin typeface="Franklin Gothic Medium" charset="0"/>
                <a:ea typeface="Franklin Gothic Medium" charset="0"/>
                <a:cs typeface="Franklin Gothic Medium" charset="0"/>
              </a:rPr>
              <a:t>for DA Civilians</a:t>
            </a:r>
          </a:p>
          <a:p>
            <a:pPr algn="ctr" defTabSz="874371">
              <a:spcBef>
                <a:spcPct val="0"/>
              </a:spcBef>
              <a:spcAft>
                <a:spcPts val="574"/>
              </a:spcAft>
              <a:defRPr/>
            </a:pPr>
            <a:r>
              <a:rPr lang="en-US" altLang="en-US" sz="2400" b="1" i="1" dirty="0">
                <a:solidFill>
                  <a:srgbClr val="FFC422"/>
                </a:solidFill>
                <a:latin typeface="Franklin Gothic Medium" charset="0"/>
                <a:ea typeface="Franklin Gothic Medium" charset="0"/>
                <a:cs typeface="Franklin Gothic Medium" charset="0"/>
              </a:rPr>
              <a:t>ACE Base +1</a:t>
            </a:r>
          </a:p>
          <a:p>
            <a:pPr algn="ctr" defTabSz="874371">
              <a:lnSpc>
                <a:spcPct val="150000"/>
              </a:lnSpc>
              <a:spcBef>
                <a:spcPct val="0"/>
              </a:spcBef>
              <a:defRPr/>
            </a:pPr>
            <a:r>
              <a:rPr lang="en-US" altLang="en-US" sz="1100" dirty="0">
                <a:solidFill>
                  <a:schemeClr val="bg1"/>
                </a:solidFill>
                <a:latin typeface="Franklin Gothic Book" charset="0"/>
                <a:ea typeface="Franklin Gothic Book" charset="0"/>
                <a:cs typeface="Franklin Gothic Book" charset="0"/>
              </a:rPr>
              <a:t>September 2023</a:t>
            </a:r>
          </a:p>
          <a:p>
            <a:pPr algn="ctr" defTabSz="874371">
              <a:lnSpc>
                <a:spcPct val="150000"/>
              </a:lnSpc>
              <a:spcBef>
                <a:spcPct val="0"/>
              </a:spcBef>
              <a:defRPr/>
            </a:pPr>
            <a:r>
              <a:rPr lang="en-US" altLang="en-US" sz="1100" dirty="0">
                <a:solidFill>
                  <a:schemeClr val="bg1"/>
                </a:solidFill>
                <a:latin typeface="Franklin Gothic Book" charset="0"/>
                <a:ea typeface="Franklin Gothic Book" charset="0"/>
                <a:cs typeface="Franklin Gothic Book" charset="0"/>
              </a:rPr>
              <a:t>VERSION 1.3</a:t>
            </a:r>
          </a:p>
        </p:txBody>
      </p:sp>
      <p:sp>
        <p:nvSpPr>
          <p:cNvPr id="9220" name="Rectangle 7"/>
          <p:cNvSpPr>
            <a:spLocks noChangeArrowheads="1"/>
          </p:cNvSpPr>
          <p:nvPr/>
        </p:nvSpPr>
        <p:spPr bwMode="auto">
          <a:xfrm>
            <a:off x="1699359" y="299668"/>
            <a:ext cx="3551361" cy="5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441" tIns="43721" rIns="87441" bIns="43721">
            <a:spAutoFit/>
          </a:bodyPr>
          <a:lstStyle>
            <a:lvl1pPr>
              <a:lnSpc>
                <a:spcPts val="1200"/>
              </a:lnSpc>
              <a:spcBef>
                <a:spcPct val="30000"/>
              </a:spcBef>
              <a:buFont typeface="Calibri" panose="020F0502020204030204" pitchFamily="34" charset="0"/>
              <a:buAutoNum type="arabicPeriod"/>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742950" indent="-28575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143000" indent="-22860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1600200" indent="-22860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057400" indent="-22860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46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6pPr>
            <a:lvl7pPr marL="29718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7pPr>
            <a:lvl8pPr marL="34290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8pPr>
            <a:lvl9pPr marL="38862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9pPr>
          </a:lstStyle>
          <a:p>
            <a:pPr algn="ctr" fontAlgn="base">
              <a:lnSpc>
                <a:spcPct val="100000"/>
              </a:lnSpc>
              <a:spcBef>
                <a:spcPct val="0"/>
              </a:spcBef>
              <a:spcAft>
                <a:spcPct val="0"/>
              </a:spcAft>
              <a:buFontTx/>
              <a:buNone/>
            </a:pPr>
            <a:r>
              <a:rPr lang="en-US" altLang="en-US" sz="3100" b="1" dirty="0">
                <a:solidFill>
                  <a:srgbClr val="E6B123"/>
                </a:solidFill>
                <a:latin typeface="Franklin Gothic Medium" panose="020B0603020102020204" pitchFamily="34" charset="0"/>
                <a:ea typeface="ＭＳ Ｐゴシック" panose="020B0600070205080204" pitchFamily="34" charset="-128"/>
              </a:rPr>
              <a:t>INSTRUCTOR GUIDE</a:t>
            </a:r>
            <a:endParaRPr lang="en-US" altLang="en-US" sz="3100" dirty="0">
              <a:solidFill>
                <a:srgbClr val="E6B123"/>
              </a:solidFill>
              <a:latin typeface="Franklin Gothic Medium" panose="020B0603020102020204" pitchFamily="34" charset="0"/>
              <a:ea typeface="ＭＳ Ｐゴシック" panose="020B0600070205080204" pitchFamily="34" charset="-128"/>
            </a:endParaRPr>
          </a:p>
        </p:txBody>
      </p:sp>
      <p:pic>
        <p:nvPicPr>
          <p:cNvPr id="4" name="Picture 3"/>
          <p:cNvPicPr>
            <a:picLocks noChangeAspect="1"/>
          </p:cNvPicPr>
          <p:nvPr/>
        </p:nvPicPr>
        <p:blipFill>
          <a:blip r:embed="rId4"/>
          <a:stretch>
            <a:fillRect/>
          </a:stretch>
        </p:blipFill>
        <p:spPr>
          <a:xfrm>
            <a:off x="5646431" y="121539"/>
            <a:ext cx="1054699" cy="1048603"/>
          </a:xfrm>
          <a:prstGeom prst="rect">
            <a:avLst/>
          </a:prstGeom>
        </p:spPr>
      </p:pic>
      <p:pic>
        <p:nvPicPr>
          <p:cNvPr id="2" name="Picture 1">
            <a:extLst>
              <a:ext uri="{FF2B5EF4-FFF2-40B4-BE49-F238E27FC236}">
                <a16:creationId xmlns:a16="http://schemas.microsoft.com/office/drawing/2014/main" id="{33B7C0D2-7EAA-1E00-452F-AEB506A5DBA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72485" y="27503"/>
            <a:ext cx="1278485" cy="1246075"/>
          </a:xfrm>
          <a:prstGeom prst="rect">
            <a:avLst/>
          </a:prstGeom>
          <a:solidFill>
            <a:schemeClr val="tx1"/>
          </a:solidFill>
        </p:spPr>
      </p:pic>
      <p:pic>
        <p:nvPicPr>
          <p:cNvPr id="3" name="Picture 2" descr="Logo&#10;&#10;Description automatically generated">
            <a:extLst>
              <a:ext uri="{FF2B5EF4-FFF2-40B4-BE49-F238E27FC236}">
                <a16:creationId xmlns:a16="http://schemas.microsoft.com/office/drawing/2014/main" id="{2255763C-E572-6077-2483-4EFF6B0E09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705" y="57285"/>
            <a:ext cx="869016" cy="1082983"/>
          </a:xfrm>
          <a:prstGeom prst="rect">
            <a:avLst/>
          </a:prstGeom>
          <a:solidFill>
            <a:schemeClr val="tx1"/>
          </a:solidFill>
        </p:spPr>
      </p:pic>
    </p:spTree>
    <p:extLst>
      <p:ext uri="{BB962C8B-B14F-4D97-AF65-F5344CB8AC3E}">
        <p14:creationId xmlns:p14="http://schemas.microsoft.com/office/powerpoint/2010/main" val="3949543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447062" y="605183"/>
          <a:ext cx="6026441" cy="1141747"/>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1141747">
                <a:tc>
                  <a:txBody>
                    <a:bodyPr/>
                    <a:lstStyle/>
                    <a:p>
                      <a:r>
                        <a:rPr lang="en-US" sz="1200" b="1" u="sng" kern="1200" dirty="0">
                          <a:solidFill>
                            <a:schemeClr val="tx1"/>
                          </a:solidFill>
                          <a:effectLst/>
                          <a:latin typeface="Arial" panose="020B0604020202020204" pitchFamily="34" charset="0"/>
                          <a:ea typeface="+mn-ea"/>
                          <a:cs typeface="Arial" panose="020B0604020202020204" pitchFamily="34" charset="0"/>
                        </a:rPr>
                        <a:t>SmartGuide Symbols</a:t>
                      </a:r>
                      <a:r>
                        <a:rPr lang="en-US" sz="1200" b="1" u="none" kern="1200" dirty="0">
                          <a:solidFill>
                            <a:schemeClr val="tx1"/>
                          </a:solidFill>
                          <a:effectLst/>
                          <a:latin typeface="Arial" panose="020B0604020202020204" pitchFamily="34" charset="0"/>
                          <a:ea typeface="+mn-ea"/>
                          <a:cs typeface="Arial" panose="020B0604020202020204" pitchFamily="34" charset="0"/>
                        </a:rPr>
                        <a:t>:</a:t>
                      </a:r>
                      <a:endParaRPr lang="en-US" sz="1200" b="1" u="sng" kern="1200" dirty="0">
                        <a:solidFill>
                          <a:schemeClr val="tx1"/>
                        </a:solidFill>
                        <a:effectLst/>
                        <a:latin typeface="Arial" panose="020B0604020202020204" pitchFamily="34" charset="0"/>
                        <a:ea typeface="+mn-ea"/>
                        <a:cs typeface="Arial" panose="020B0604020202020204" pitchFamily="34" charset="0"/>
                      </a:endParaRPr>
                    </a:p>
                    <a:p>
                      <a:endParaRPr lang="en-US" sz="1200" b="1"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The following symbols are used throughout</a:t>
                      </a:r>
                      <a:r>
                        <a:rPr lang="en-US" sz="1200" b="0" kern="1200" baseline="0" dirty="0">
                          <a:solidFill>
                            <a:schemeClr val="tx1"/>
                          </a:solidFill>
                          <a:effectLst/>
                          <a:latin typeface="Arial" panose="020B0604020202020204" pitchFamily="34" charset="0"/>
                          <a:ea typeface="+mn-ea"/>
                          <a:cs typeface="Arial" panose="020B0604020202020204" pitchFamily="34" charset="0"/>
                        </a:rPr>
                        <a:t> the ACE Base +1 material.</a:t>
                      </a:r>
                      <a:endParaRPr lang="en-US" sz="1200" b="0" kern="1200" dirty="0">
                        <a:solidFill>
                          <a:schemeClr val="tx1"/>
                        </a:solidFill>
                        <a:effectLst/>
                        <a:latin typeface="Arial" panose="020B0604020202020204" pitchFamily="34" charset="0"/>
                        <a:ea typeface="+mn-ea"/>
                        <a:cs typeface="Arial" panose="020B0604020202020204" pitchFamily="34" charset="0"/>
                      </a:endParaRPr>
                    </a:p>
                    <a:p>
                      <a:pPr algn="ctr"/>
                      <a:endParaRPr lang="en-US" sz="1200" dirty="0">
                        <a:solidFill>
                          <a:schemeClr val="tx1"/>
                        </a:solidFill>
                        <a:latin typeface="Arial" panose="020B0604020202020204" pitchFamily="34" charset="0"/>
                        <a:cs typeface="Arial" panose="020B0604020202020204" pitchFamily="34" charset="0"/>
                      </a:endParaRP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0" name="TextBox 9"/>
          <p:cNvSpPr txBox="1"/>
          <p:nvPr/>
        </p:nvSpPr>
        <p:spPr>
          <a:xfrm>
            <a:off x="-4832" y="9015347"/>
            <a:ext cx="6858000" cy="262569"/>
          </a:xfrm>
          <a:prstGeom prst="rect">
            <a:avLst/>
          </a:prstGeom>
          <a:noFill/>
        </p:spPr>
        <p:txBody>
          <a:bodyPr wrap="square" lIns="92390" tIns="46195" rIns="92390" bIns="46195" rtlCol="0">
            <a:spAutoFit/>
          </a:bodyPr>
          <a:lstStyle/>
          <a:p>
            <a:pPr algn="ctr"/>
            <a:r>
              <a:rPr lang="en-US" sz="1100" i="1" dirty="0"/>
              <a:t>v-A</a:t>
            </a:r>
          </a:p>
        </p:txBody>
      </p:sp>
      <p:pic>
        <p:nvPicPr>
          <p:cNvPr id="17" name="Picture 16"/>
          <p:cNvPicPr>
            <a:picLocks noChangeAspect="1"/>
          </p:cNvPicPr>
          <p:nvPr/>
        </p:nvPicPr>
        <p:blipFill>
          <a:blip r:embed="rId3"/>
          <a:stretch>
            <a:fillRect/>
          </a:stretch>
        </p:blipFill>
        <p:spPr>
          <a:xfrm>
            <a:off x="561785" y="1350593"/>
            <a:ext cx="5628552" cy="5844396"/>
          </a:xfrm>
          <a:prstGeom prst="rect">
            <a:avLst/>
          </a:prstGeom>
        </p:spPr>
      </p:pic>
      <p:sp>
        <p:nvSpPr>
          <p:cNvPr id="4" name="TextBox 3">
            <a:extLst>
              <a:ext uri="{FF2B5EF4-FFF2-40B4-BE49-F238E27FC236}">
                <a16:creationId xmlns:a16="http://schemas.microsoft.com/office/drawing/2014/main" id="{0228715F-CC5D-80B9-82EF-F456B825B6AE}"/>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Civilians- Practicing Ask Care Escort</a:t>
            </a:r>
          </a:p>
        </p:txBody>
      </p:sp>
    </p:spTree>
    <p:extLst>
      <p:ext uri="{BB962C8B-B14F-4D97-AF65-F5344CB8AC3E}">
        <p14:creationId xmlns:p14="http://schemas.microsoft.com/office/powerpoint/2010/main" val="3562511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v-B</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24083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374650"/>
            <a:ext cx="3805238" cy="2852738"/>
          </a:xfrm>
        </p:spPr>
      </p:sp>
      <p:sp>
        <p:nvSpPr>
          <p:cNvPr id="5" name="TextBox 4"/>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670845869"/>
              </p:ext>
            </p:extLst>
          </p:nvPr>
        </p:nvGraphicFramePr>
        <p:xfrm>
          <a:off x="225768" y="3450739"/>
          <a:ext cx="4043177" cy="3894337"/>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365625">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rgbClr val="FF0000"/>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Introduce the module (and yourself, if necessary) and state the value of active participation.</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Introduce the module (and yourself, if necessary).</a:t>
                      </a:r>
                    </a:p>
                  </a:txBody>
                  <a:tcPr marL="94750" marR="94750" marT="52004" marB="520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80808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nSpc>
                          <a:spcPct val="100000"/>
                        </a:lnSpc>
                        <a:spcBef>
                          <a:spcPts val="600"/>
                        </a:spcBef>
                        <a:spcAft>
                          <a:spcPts val="0"/>
                        </a:spcAft>
                        <a:buFont typeface="Arial" panose="020B0604020202020204" pitchFamily="34" charset="0"/>
                        <a:buChar char="•"/>
                      </a:pPr>
                      <a:r>
                        <a:rPr lang="en-US" sz="1100" i="0" baseline="0" dirty="0">
                          <a:solidFill>
                            <a:schemeClr val="tx1"/>
                          </a:solidFill>
                          <a:latin typeface="Arial" panose="020B0604020202020204" pitchFamily="34" charset="0"/>
                          <a:cs typeface="Arial" panose="020B0604020202020204" pitchFamily="34" charset="0"/>
                        </a:rPr>
                        <a:t>Welcome to the second part of your annual </a:t>
                      </a:r>
                      <a:r>
                        <a:rPr lang="en-US" sz="1100" b="0" dirty="0">
                          <a:solidFill>
                            <a:schemeClr val="tx1"/>
                          </a:solidFill>
                          <a:latin typeface="Arial" panose="020B0604020202020204" pitchFamily="34" charset="0"/>
                          <a:cs typeface="Arial" panose="020B0604020202020204" pitchFamily="34" charset="0"/>
                        </a:rPr>
                        <a:t>ACE suicide prevention training,</a:t>
                      </a:r>
                      <a:r>
                        <a:rPr lang="en-US" sz="1100" b="0" baseline="0" dirty="0">
                          <a:solidFill>
                            <a:schemeClr val="tx1"/>
                          </a:solidFill>
                          <a:latin typeface="Arial" panose="020B0604020202020204" pitchFamily="34" charset="0"/>
                          <a:cs typeface="Arial" panose="020B0604020202020204" pitchFamily="34" charset="0"/>
                        </a:rPr>
                        <a:t> specifically the Practicing ACE module.</a:t>
                      </a: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1601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lvl="0">
                        <a:spcBef>
                          <a:spcPts val="600"/>
                        </a:spcBef>
                        <a:defRPr/>
                      </a:pPr>
                      <a:r>
                        <a:rPr lang="en-US" sz="1100" b="1" dirty="0">
                          <a:solidFill>
                            <a:schemeClr val="tx1"/>
                          </a:solidFill>
                          <a:latin typeface="Arial" panose="020B0604020202020204" pitchFamily="34" charset="0"/>
                          <a:cs typeface="Arial" panose="020B0604020202020204" pitchFamily="34" charset="0"/>
                        </a:rPr>
                        <a:t>State that active participation can help en</a:t>
                      </a:r>
                      <a:r>
                        <a:rPr lang="en-US" sz="1100" b="1" baseline="0" dirty="0">
                          <a:solidFill>
                            <a:schemeClr val="tx1"/>
                          </a:solidFill>
                          <a:latin typeface="Arial" panose="020B0604020202020204" pitchFamily="34" charset="0"/>
                          <a:cs typeface="Arial" panose="020B0604020202020204" pitchFamily="34" charset="0"/>
                        </a:rPr>
                        <a:t>hance skill-building and strengthen connections with others</a:t>
                      </a:r>
                      <a:r>
                        <a:rPr lang="en-US" sz="1100" b="1" dirty="0">
                          <a:solidFill>
                            <a:schemeClr val="tx1"/>
                          </a:solidFill>
                          <a:latin typeface="Arial" panose="020B0604020202020204" pitchFamily="34" charset="0"/>
                          <a:cs typeface="Arial" panose="020B0604020202020204" pitchFamily="34" charset="0"/>
                        </a:rPr>
                        <a:t>.</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724725909"/>
                  </a:ext>
                </a:extLst>
              </a:tr>
              <a:tr h="563782">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marR="0" lvl="0" indent="-17780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Fully engaging in the training discussions and exercises can help enhance your training in ACE skills and also strengthen connections with fellow participants, which will build protective factors within the Army.</a:t>
                      </a:r>
                    </a:p>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0" i="1" kern="1200" baseline="0" dirty="0">
                          <a:solidFill>
                            <a:schemeClr val="tx1"/>
                          </a:solidFill>
                          <a:effectLst/>
                          <a:latin typeface="Arial" panose="020B0604020202020204" pitchFamily="34" charset="0"/>
                          <a:ea typeface="+mn-ea"/>
                          <a:cs typeface="Arial" panose="020B0604020202020204" pitchFamily="34" charset="0"/>
                        </a:rPr>
                        <a:t>[</a:t>
                      </a:r>
                      <a:r>
                        <a:rPr lang="en-US" sz="1100" b="1" i="1" kern="1200" baseline="0" dirty="0">
                          <a:solidFill>
                            <a:schemeClr val="tx1"/>
                          </a:solidFill>
                          <a:effectLst/>
                          <a:latin typeface="Arial" panose="020B0604020202020204" pitchFamily="34" charset="0"/>
                          <a:ea typeface="+mn-ea"/>
                          <a:cs typeface="Arial" panose="020B0604020202020204" pitchFamily="34" charset="0"/>
                        </a:rPr>
                        <a:t>NOTE</a:t>
                      </a:r>
                      <a:r>
                        <a:rPr lang="en-US" sz="1100" b="0" i="1" kern="1200" baseline="0" dirty="0">
                          <a:solidFill>
                            <a:schemeClr val="tx1"/>
                          </a:solidFill>
                          <a:effectLst/>
                          <a:latin typeface="Arial" panose="020B0604020202020204" pitchFamily="34" charset="0"/>
                          <a:ea typeface="+mn-ea"/>
                          <a:cs typeface="Arial" panose="020B0604020202020204" pitchFamily="34" charset="0"/>
                        </a:rPr>
                        <a:t>: This is a natural transition to the next slide.]</a:t>
                      </a:r>
                      <a:endParaRPr lang="en-US" sz="1100" b="0" i="1" kern="1200" dirty="0">
                        <a:solidFill>
                          <a:schemeClr val="tx1"/>
                        </a:solidFill>
                        <a:effectLst/>
                        <a:latin typeface="Arial" panose="020B0604020202020204" pitchFamily="34" charset="0"/>
                        <a:ea typeface="+mn-ea"/>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0627241"/>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algn="ctr"/>
            <a:r>
              <a:rPr lang="en-US" sz="1100" i="1" dirty="0"/>
              <a:t>1-A</a:t>
            </a:r>
          </a:p>
        </p:txBody>
      </p:sp>
      <p:sp>
        <p:nvSpPr>
          <p:cNvPr id="12" name="Rectangle 11"/>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47F245F-51C4-3019-CAC9-4AEEB521EAEC}"/>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Civilians-Practicing Ask Care Escort</a:t>
            </a:r>
          </a:p>
        </p:txBody>
      </p:sp>
    </p:spTree>
    <p:extLst>
      <p:ext uri="{BB962C8B-B14F-4D97-AF65-F5344CB8AC3E}">
        <p14:creationId xmlns:p14="http://schemas.microsoft.com/office/powerpoint/2010/main" val="1461032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1-B</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21400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2279554217"/>
              </p:ext>
            </p:extLst>
          </p:nvPr>
        </p:nvGraphicFramePr>
        <p:xfrm>
          <a:off x="212949" y="3320204"/>
          <a:ext cx="4043177" cy="5793513"/>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597123">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Discuss challenges that a person may face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that could interfere with implementing the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ASK, CARE, ESCORT process.</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endParaRPr lang="en-US" sz="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502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Share</a:t>
                      </a:r>
                      <a:r>
                        <a:rPr lang="en-US" sz="1100" b="1" baseline="0" dirty="0">
                          <a:solidFill>
                            <a:schemeClr val="tx1"/>
                          </a:solidFill>
                          <a:latin typeface="Arial" panose="020B0604020202020204" pitchFamily="34" charset="0"/>
                          <a:cs typeface="Arial" panose="020B0604020202020204" pitchFamily="34" charset="0"/>
                        </a:rPr>
                        <a:t> the reality about many Soldiers not seeking help when needed.</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529692">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dirty="0">
                          <a:solidFill>
                            <a:schemeClr val="dk1"/>
                          </a:solidFill>
                          <a:effectLst/>
                          <a:latin typeface="Arial" panose="020B0604020202020204" pitchFamily="34" charset="0"/>
                          <a:ea typeface="+mn-ea"/>
                          <a:cs typeface="Arial" panose="020B0604020202020204" pitchFamily="34" charset="0"/>
                        </a:rPr>
                        <a:t>Many service members who have reported suicidal</a:t>
                      </a:r>
                      <a:r>
                        <a:rPr lang="en-US" sz="1100" b="0" i="0" kern="1200" baseline="0" dirty="0">
                          <a:solidFill>
                            <a:schemeClr val="dk1"/>
                          </a:solidFill>
                          <a:effectLst/>
                          <a:latin typeface="Arial" panose="020B0604020202020204" pitchFamily="34" charset="0"/>
                          <a:ea typeface="+mn-ea"/>
                          <a:cs typeface="Arial" panose="020B0604020202020204" pitchFamily="34" charset="0"/>
                        </a:rPr>
                        <a:t> thoughts or a suicide attempt since joining the military have indicated that they did not talk to anyone or seek help.</a:t>
                      </a: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0" i="1" kern="1200" baseline="0" dirty="0">
                          <a:solidFill>
                            <a:schemeClr val="dk1"/>
                          </a:solidFill>
                          <a:effectLst/>
                          <a:latin typeface="Arial" panose="020B0604020202020204" pitchFamily="34" charset="0"/>
                          <a:ea typeface="+mn-ea"/>
                          <a:cs typeface="Arial" panose="020B0604020202020204" pitchFamily="34" charset="0"/>
                        </a:rPr>
                        <a:t>[</a:t>
                      </a:r>
                      <a:r>
                        <a:rPr lang="en-US" sz="1100" b="1" i="1" kern="1200" baseline="0" dirty="0">
                          <a:solidFill>
                            <a:schemeClr val="dk1"/>
                          </a:solidFill>
                          <a:effectLst/>
                          <a:latin typeface="Arial" panose="020B0604020202020204" pitchFamily="34" charset="0"/>
                          <a:ea typeface="+mn-ea"/>
                          <a:cs typeface="Arial" panose="020B0604020202020204" pitchFamily="34" charset="0"/>
                        </a:rPr>
                        <a:t>NOTE</a:t>
                      </a:r>
                      <a:r>
                        <a:rPr lang="en-US" sz="1100" b="0" i="1" kern="1200" baseline="0" dirty="0">
                          <a:solidFill>
                            <a:schemeClr val="dk1"/>
                          </a:solidFill>
                          <a:effectLst/>
                          <a:latin typeface="Arial" panose="020B0604020202020204" pitchFamily="34" charset="0"/>
                          <a:ea typeface="+mn-ea"/>
                          <a:cs typeface="Arial" panose="020B0604020202020204" pitchFamily="34" charset="0"/>
                        </a:rPr>
                        <a:t>: This information was included in the notes of the ACE Base module. It is used here for the purpose of DA Civilians considering how taking initiative to ASK how someone is doing could make a positive difference.]</a:t>
                      </a:r>
                      <a:endParaRPr lang="en-US" sz="1100" b="0" i="1" kern="1200" dirty="0">
                        <a:solidFill>
                          <a:schemeClr val="dk1"/>
                        </a:solidFill>
                        <a:effectLst/>
                        <a:latin typeface="Arial" panose="020B0604020202020204" pitchFamily="34" charset="0"/>
                        <a:ea typeface="+mn-ea"/>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3324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Highlight</a:t>
                      </a:r>
                      <a:r>
                        <a:rPr lang="en-US" sz="1100" b="1" baseline="0" dirty="0">
                          <a:solidFill>
                            <a:schemeClr val="tx1"/>
                          </a:solidFill>
                          <a:latin typeface="Arial" panose="020B0604020202020204" pitchFamily="34" charset="0"/>
                          <a:cs typeface="Arial" panose="020B0604020202020204" pitchFamily="34" charset="0"/>
                        </a:rPr>
                        <a:t> that suicide prevention involves both reaching out for help if one needs it and also people actively engaging with a person and intervening if there are noticeable concerns. </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78136720"/>
                  </a:ext>
                </a:extLst>
              </a:tr>
              <a:tr h="1784045">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l" defTabSz="914400" rtl="0" eaLnBrk="1" fontAlgn="auto" latinLnBrk="0" hangingPunct="1">
                        <a:lnSpc>
                          <a:spcPct val="100000"/>
                        </a:lnSpc>
                        <a:spcBef>
                          <a:spcPts val="0"/>
                        </a:spcBef>
                        <a:spcAft>
                          <a:spcPts val="600"/>
                        </a:spcAft>
                        <a:buClrTx/>
                        <a:buSzTx/>
                        <a:buFont typeface="Arial"/>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While it is encouraged that each person take initiative to seek help or find support from others to talk about their struggles, this information shows that it is not always the case.</a:t>
                      </a:r>
                    </a:p>
                    <a:p>
                      <a:pPr marL="228600" marR="0" lvl="0" indent="-228600" algn="l" defTabSz="914400" rtl="0" eaLnBrk="1" fontAlgn="auto" latinLnBrk="0" hangingPunct="1">
                        <a:lnSpc>
                          <a:spcPct val="100000"/>
                        </a:lnSpc>
                        <a:spcBef>
                          <a:spcPts val="0"/>
                        </a:spcBef>
                        <a:spcAft>
                          <a:spcPts val="600"/>
                        </a:spcAft>
                        <a:buClrTx/>
                        <a:buSzTx/>
                        <a:buFont typeface="Arial"/>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were likely opportunities for others to notice potential risk factors and there may have been missed opportunities to employ ACE and specifically ASK how the person was doing.</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9710030"/>
                  </a:ext>
                </a:extLst>
              </a:tr>
            </a:tbl>
          </a:graphicData>
        </a:graphic>
      </p:graphicFrame>
      <p:sp>
        <p:nvSpPr>
          <p:cNvPr id="8" name="TextBox 7"/>
          <p:cNvSpPr txBox="1"/>
          <p:nvPr/>
        </p:nvSpPr>
        <p:spPr>
          <a:xfrm>
            <a:off x="0" y="9016472"/>
            <a:ext cx="6858000" cy="261967"/>
          </a:xfrm>
          <a:prstGeom prst="rect">
            <a:avLst/>
          </a:prstGeom>
          <a:noFill/>
        </p:spPr>
        <p:txBody>
          <a:bodyPr wrap="square" lIns="92390" tIns="46195" rIns="92390" bIns="46195" rtlCol="0">
            <a:spAutoFit/>
          </a:bodyPr>
          <a:lstStyle/>
          <a:p>
            <a:pPr algn="ctr"/>
            <a:r>
              <a:rPr lang="en-US" sz="1100" i="1" dirty="0"/>
              <a:t>2-A</a:t>
            </a:r>
          </a:p>
        </p:txBody>
      </p:sp>
      <p:sp>
        <p:nvSpPr>
          <p:cNvPr id="12" name="Isosceles Triangle 11">
            <a:extLst>
              <a:ext uri="{FF2B5EF4-FFF2-40B4-BE49-F238E27FC236}">
                <a16:creationId xmlns:a16="http://schemas.microsoft.com/office/drawing/2014/main" id="{BA0D8323-7145-42E9-A9E1-0D22672972E7}"/>
              </a:ext>
            </a:extLst>
          </p:cNvPr>
          <p:cNvSpPr/>
          <p:nvPr/>
        </p:nvSpPr>
        <p:spPr>
          <a:xfrm rot="5400000">
            <a:off x="4059936" y="8613648"/>
            <a:ext cx="301340" cy="301479"/>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5" rIns="91330" bIns="45665" rtlCol="0" anchor="ctr"/>
          <a:lstStyle/>
          <a:p>
            <a:pPr algn="ctr"/>
            <a:endParaRPr lang="en-US" dirty="0"/>
          </a:p>
        </p:txBody>
      </p:sp>
      <p:sp>
        <p:nvSpPr>
          <p:cNvPr id="10" name="Rectangle 9">
            <a:extLst>
              <a:ext uri="{FF2B5EF4-FFF2-40B4-BE49-F238E27FC236}">
                <a16:creationId xmlns:a16="http://schemas.microsoft.com/office/drawing/2014/main" id="{85C44098-33E2-4459-8E1B-3DD6378B32AC}"/>
              </a:ext>
            </a:extLst>
          </p:cNvPr>
          <p:cNvSpPr/>
          <p:nvPr/>
        </p:nvSpPr>
        <p:spPr>
          <a:xfrm>
            <a:off x="3744686" y="3429132"/>
            <a:ext cx="412292"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a:t>
            </a:r>
            <a:endParaRPr lang="en-US" sz="1400" dirty="0"/>
          </a:p>
        </p:txBody>
      </p:sp>
      <p:sp>
        <p:nvSpPr>
          <p:cNvPr id="13" name="TextBox 12">
            <a:extLst>
              <a:ext uri="{FF2B5EF4-FFF2-40B4-BE49-F238E27FC236}">
                <a16:creationId xmlns:a16="http://schemas.microsoft.com/office/drawing/2014/main" id="{1E5B8323-4588-44FB-842B-D61CEBAC191A}"/>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FDF9856C-E753-61AF-993B-C43147AA95B6}"/>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Civilians-Practicing Ask Care Escort</a:t>
            </a:r>
          </a:p>
        </p:txBody>
      </p:sp>
    </p:spTree>
    <p:extLst>
      <p:ext uri="{BB962C8B-B14F-4D97-AF65-F5344CB8AC3E}">
        <p14:creationId xmlns:p14="http://schemas.microsoft.com/office/powerpoint/2010/main" val="2339745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45102755"/>
              </p:ext>
            </p:extLst>
          </p:nvPr>
        </p:nvGraphicFramePr>
        <p:xfrm>
          <a:off x="198437" y="384639"/>
          <a:ext cx="4114800" cy="8488531"/>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65541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Discuss</a:t>
                      </a:r>
                      <a:r>
                        <a:rPr lang="en-US" sz="1100" b="1" baseline="0" dirty="0">
                          <a:solidFill>
                            <a:schemeClr val="tx1"/>
                          </a:solidFill>
                          <a:latin typeface="Arial" panose="020B0604020202020204" pitchFamily="34" charset="0"/>
                          <a:cs typeface="Arial" panose="020B0604020202020204" pitchFamily="34" charset="0"/>
                        </a:rPr>
                        <a:t> reasons that might contribute to someone not engaging another person and implementing the ASK, CARE, ESCORT process. </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95579803"/>
                  </a:ext>
                </a:extLst>
              </a:tr>
              <a:tr h="306731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l" defTabSz="914400" rtl="0" eaLnBrk="1" fontAlgn="auto" latinLnBrk="0" hangingPunct="1">
                        <a:lnSpc>
                          <a:spcPct val="100000"/>
                        </a:lnSpc>
                        <a:spcBef>
                          <a:spcPts val="600"/>
                        </a:spcBef>
                        <a:spcAft>
                          <a:spcPts val="600"/>
                        </a:spcAft>
                        <a:buClrTx/>
                        <a:buSzTx/>
                        <a:buFont typeface="Arial"/>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are some potential reasons that could keep someone from engaging another person who appears to be struggling and implementing the ASK, CARE, ESCORT process?</a:t>
                      </a:r>
                    </a:p>
                    <a:p>
                      <a:pPr marL="0" marR="0" lvl="0" indent="0" algn="l" defTabSz="914400" rtl="0" eaLnBrk="1" fontAlgn="auto" latinLnBrk="0" hangingPunct="1">
                        <a:lnSpc>
                          <a:spcPct val="100000"/>
                        </a:lnSpc>
                        <a:spcBef>
                          <a:spcPts val="0"/>
                        </a:spcBef>
                        <a:spcAft>
                          <a:spcPts val="600"/>
                        </a:spcAft>
                        <a:buClrTx/>
                        <a:buSzTx/>
                        <a:buFont typeface="Arial"/>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responses. Possible examples include</a:t>
                      </a:r>
                    </a:p>
                    <a:p>
                      <a:pPr marL="457200" marR="0" lvl="0" indent="-117475" algn="l" defTabSz="914400" rtl="0" eaLnBrk="1" fontAlgn="auto" latinLnBrk="0" hangingPunct="1">
                        <a:lnSpc>
                          <a:spcPct val="100000"/>
                        </a:lnSpc>
                        <a:spcBef>
                          <a:spcPts val="0"/>
                        </a:spcBef>
                        <a:spcAft>
                          <a:spcPts val="4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 wanting to put the other person in a position that they might feel embarrassed</a:t>
                      </a:r>
                    </a:p>
                    <a:p>
                      <a:pPr marL="457200" marR="0" lvl="0" indent="-117475" algn="l" defTabSz="914400" rtl="0" eaLnBrk="1" fontAlgn="auto" latinLnBrk="0" hangingPunct="1">
                        <a:lnSpc>
                          <a:spcPct val="100000"/>
                        </a:lnSpc>
                        <a:spcBef>
                          <a:spcPts val="0"/>
                        </a:spcBef>
                        <a:spcAft>
                          <a:spcPts val="4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assuming the person will open up on their own time if they want to talk; a belief that asking would be invading a person’s privacy</a:t>
                      </a:r>
                    </a:p>
                    <a:p>
                      <a:pPr marL="457200" marR="0" lvl="0" indent="-117475" algn="l" defTabSz="914400" rtl="0" eaLnBrk="1" fontAlgn="auto" latinLnBrk="0" hangingPunct="1">
                        <a:lnSpc>
                          <a:spcPct val="100000"/>
                        </a:lnSpc>
                        <a:spcBef>
                          <a:spcPts val="0"/>
                        </a:spcBef>
                        <a:spcAft>
                          <a:spcPts val="4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wanting to avoid either party from feeling awkward or embarrassed</a:t>
                      </a:r>
                    </a:p>
                    <a:p>
                      <a:pPr marL="457200" marR="0" lvl="0" indent="-117475" algn="l" defTabSz="914400" rtl="0" eaLnBrk="1" fontAlgn="auto" latinLnBrk="0" hangingPunct="1">
                        <a:lnSpc>
                          <a:spcPct val="100000"/>
                        </a:lnSpc>
                        <a:spcBef>
                          <a:spcPts val="0"/>
                        </a:spcBef>
                        <a:spcAft>
                          <a:spcPts val="4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 sure how to ask or how to start the conversation</a:t>
                      </a:r>
                    </a:p>
                    <a:p>
                      <a:pPr marL="457200" marR="0" lvl="0" indent="-117475" algn="l" defTabSz="914400" rtl="0" eaLnBrk="1" fontAlgn="auto" latinLnBrk="0" hangingPunct="1">
                        <a:lnSpc>
                          <a:spcPct val="100000"/>
                        </a:lnSpc>
                        <a:spcBef>
                          <a:spcPts val="0"/>
                        </a:spcBef>
                        <a:spcAft>
                          <a:spcPts val="4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uncertain whether you can handle the situation well if they do disclose thoughts of self-harm]</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55417">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4.</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Acknowledge that the type of relationship that exists between the two people involved may bring about unique challenges to overcome. </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145555955"/>
                  </a:ext>
                </a:extLst>
              </a:tr>
              <a:tr h="207645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dirty="0">
                          <a:solidFill>
                            <a:schemeClr val="tx1"/>
                          </a:solidFill>
                          <a:latin typeface="Arial" panose="020B0604020202020204" pitchFamily="34" charset="0"/>
                          <a:cs typeface="Arial" panose="020B0604020202020204" pitchFamily="34" charset="0"/>
                        </a:rPr>
                        <a:t>There may be some slight differences in how it feels to ASK, CARE, and ESCORT someone based on the relationship you have with that person. </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dirty="0">
                          <a:solidFill>
                            <a:schemeClr val="tx1"/>
                          </a:solidFill>
                          <a:latin typeface="Arial" panose="020B0604020202020204" pitchFamily="34" charset="0"/>
                          <a:cs typeface="Arial" panose="020B0604020202020204" pitchFamily="34" charset="0"/>
                        </a:rPr>
                        <a:t>For example, you might feel more or less anxious depending on how close you are with the other person</a:t>
                      </a:r>
                      <a:r>
                        <a:rPr lang="en-US" sz="1100" kern="0" baseline="0" dirty="0">
                          <a:solidFill>
                            <a:schemeClr val="tx1"/>
                          </a:solidFill>
                          <a:latin typeface="Arial" panose="020B0604020202020204" pitchFamily="34" charset="0"/>
                          <a:cs typeface="Arial" panose="020B0604020202020204" pitchFamily="34" charset="0"/>
                        </a:rPr>
                        <a:t> or the level of trust in the relationship.</a:t>
                      </a:r>
                      <a:endParaRPr lang="en-US" sz="1100" kern="0" dirty="0">
                        <a:solidFill>
                          <a:schemeClr val="tx1"/>
                        </a:solidFill>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dirty="0">
                          <a:solidFill>
                            <a:schemeClr val="tx1"/>
                          </a:solidFill>
                          <a:latin typeface="Arial" panose="020B0604020202020204" pitchFamily="34" charset="0"/>
                          <a:cs typeface="Arial" panose="020B0604020202020204" pitchFamily="34" charset="0"/>
                        </a:rPr>
                        <a:t>Consider</a:t>
                      </a:r>
                      <a:r>
                        <a:rPr lang="en-US" sz="1100" kern="0" baseline="0" dirty="0">
                          <a:solidFill>
                            <a:schemeClr val="tx1"/>
                          </a:solidFill>
                          <a:latin typeface="Arial" panose="020B0604020202020204" pitchFamily="34" charset="0"/>
                          <a:cs typeface="Arial" panose="020B0604020202020204" pitchFamily="34" charset="0"/>
                        </a:rPr>
                        <a:t> how using ACE might look or feel differently if the other person is a good friend </a:t>
                      </a:r>
                      <a:r>
                        <a:rPr lang="en-US" sz="1100" kern="0" dirty="0">
                          <a:solidFill>
                            <a:schemeClr val="tx1"/>
                          </a:solidFill>
                          <a:latin typeface="Arial" panose="020B0604020202020204" pitchFamily="34" charset="0"/>
                          <a:cs typeface="Arial" panose="020B0604020202020204" pitchFamily="34" charset="0"/>
                        </a:rPr>
                        <a:t>versus a person you don’t know very well. Or, it might feel differently if they are a leader or a subordinate. </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dirty="0">
                          <a:solidFill>
                            <a:schemeClr val="tx1"/>
                          </a:solidFill>
                          <a:latin typeface="Arial" panose="020B0604020202020204" pitchFamily="34" charset="0"/>
                          <a:cs typeface="Arial" panose="020B0604020202020204" pitchFamily="34" charset="0"/>
                        </a:rPr>
                        <a:t>Despite the differences, every</a:t>
                      </a:r>
                      <a:r>
                        <a:rPr lang="en-US" sz="1100" kern="0" baseline="0" dirty="0">
                          <a:solidFill>
                            <a:schemeClr val="tx1"/>
                          </a:solidFill>
                          <a:latin typeface="Arial" panose="020B0604020202020204" pitchFamily="34" charset="0"/>
                          <a:cs typeface="Arial" panose="020B0604020202020204" pitchFamily="34" charset="0"/>
                        </a:rPr>
                        <a:t>one deserves to have someone who has their back and is able and willing to help.</a:t>
                      </a:r>
                      <a:endParaRPr lang="en-US" sz="1100" kern="0" dirty="0">
                        <a:solidFill>
                          <a:schemeClr val="tx1"/>
                        </a:solidFill>
                        <a:latin typeface="Arial" panose="020B0604020202020204" pitchFamily="34" charset="0"/>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0032268"/>
                  </a:ext>
                </a:extLst>
              </a:tr>
              <a:tr h="336409">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5.</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950576868"/>
                  </a:ext>
                </a:extLst>
              </a:tr>
              <a:tr h="939651">
                <a:tc>
                  <a:txBody>
                    <a:bodyPr/>
                    <a:lstStyle/>
                    <a:p>
                      <a:pPr algn="ctr">
                        <a:spcBef>
                          <a:spcPts val="0"/>
                        </a:spcBef>
                        <a:spcAft>
                          <a:spcPts val="600"/>
                        </a:spcAft>
                      </a:pPr>
                      <a:endParaRPr lang="en-US" sz="1100" b="0" i="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This training will help you overcome some of these challenges so that you might be that person that someone is able and willing to talk to and they the help they need.</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6153409"/>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2-B</a:t>
            </a:r>
          </a:p>
        </p:txBody>
      </p:sp>
      <p:sp>
        <p:nvSpPr>
          <p:cNvPr id="8" name="TextBox 7">
            <a:extLst>
              <a:ext uri="{FF2B5EF4-FFF2-40B4-BE49-F238E27FC236}">
                <a16:creationId xmlns:a16="http://schemas.microsoft.com/office/drawing/2014/main" id="{2ABF5BE1-B2E6-4F90-A217-C1E316AB7A4E}"/>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8EE59191-F4A5-629E-EB76-E8E818AC4F08}"/>
              </a:ext>
            </a:extLst>
          </p:cNvPr>
          <p:cNvSpPr txBox="1"/>
          <p:nvPr/>
        </p:nvSpPr>
        <p:spPr>
          <a:xfrm>
            <a:off x="2278743" y="44305"/>
            <a:ext cx="4545572" cy="261967"/>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Training for DA Civilians- Practicing Ask Care Escort</a:t>
            </a:r>
          </a:p>
        </p:txBody>
      </p:sp>
    </p:spTree>
    <p:extLst>
      <p:ext uri="{BB962C8B-B14F-4D97-AF65-F5344CB8AC3E}">
        <p14:creationId xmlns:p14="http://schemas.microsoft.com/office/powerpoint/2010/main" val="1448829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754021064"/>
              </p:ext>
            </p:extLst>
          </p:nvPr>
        </p:nvGraphicFramePr>
        <p:xfrm>
          <a:off x="212949" y="3320204"/>
          <a:ext cx="4043177" cy="570578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707256">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State the training purpose and emphasize the importance of practicing ACE.</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7537">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0"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8497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State the training purpose.</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85860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The</a:t>
                      </a:r>
                      <a:r>
                        <a:rPr lang="en-US" sz="1100" baseline="0" dirty="0">
                          <a:solidFill>
                            <a:schemeClr val="tx1"/>
                          </a:solidFill>
                          <a:latin typeface="Arial" panose="020B0604020202020204" pitchFamily="34" charset="0"/>
                          <a:cs typeface="Arial" panose="020B0604020202020204" pitchFamily="34" charset="0"/>
                        </a:rPr>
                        <a:t> purpose of this module is to strengthen suicide prevention and intervention skills through practical application activities and discussions. </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4444">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600"/>
                        </a:spcBef>
                        <a:spcAft>
                          <a:spcPts val="600"/>
                        </a:spcAft>
                        <a:buClrTx/>
                        <a:buSzTx/>
                        <a:buFont typeface="Arial" panose="020B0604020202020204" pitchFamily="34" charset="0"/>
                        <a:buNone/>
                        <a:tabLst/>
                        <a:defRPr/>
                      </a:pPr>
                      <a:r>
                        <a:rPr lang="en-US" sz="1100" b="1" dirty="0">
                          <a:solidFill>
                            <a:schemeClr val="tx1"/>
                          </a:solidFill>
                          <a:latin typeface="Arial" panose="020B0604020202020204" pitchFamily="34" charset="0"/>
                          <a:cs typeface="Arial" panose="020B0604020202020204" pitchFamily="34" charset="0"/>
                        </a:rPr>
                        <a:t>Provide an overview of the module.</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039715139"/>
                  </a:ext>
                </a:extLst>
              </a:tr>
              <a:tr h="2193695">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a:solidFill>
                            <a:schemeClr val="tx1"/>
                          </a:solidFill>
                          <a:latin typeface="Arial" panose="020B0604020202020204" pitchFamily="34" charset="0"/>
                          <a:cs typeface="Arial" panose="020B0604020202020204" pitchFamily="34" charset="0"/>
                        </a:rPr>
                        <a:t>During the first part of the training, we will discuss the potential challenges you might face when using ACE in real life, and you will work together to determine strategies to overcome them.</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a:solidFill>
                            <a:schemeClr val="tx1"/>
                          </a:solidFill>
                          <a:latin typeface="Arial" panose="020B0604020202020204" pitchFamily="34" charset="0"/>
                          <a:cs typeface="Arial" panose="020B0604020202020204" pitchFamily="34" charset="0"/>
                        </a:rPr>
                        <a:t>You will also be introduced to two skills that can enhance your communication and your effectiveness throughout the ACE process.</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a:solidFill>
                            <a:schemeClr val="tx1"/>
                          </a:solidFill>
                          <a:latin typeface="Arial" panose="020B0604020202020204" pitchFamily="34" charset="0"/>
                          <a:cs typeface="Arial" panose="020B0604020202020204" pitchFamily="34" charset="0"/>
                        </a:rPr>
                        <a:t>The second part of the training will include a simulation training exercise where you and a partner will act out a scenario. This will be an opportunity to put your skills to the test and get feedback from your partner.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baseline="0" dirty="0">
                          <a:solidFill>
                            <a:schemeClr val="tx1"/>
                          </a:solidFill>
                          <a:latin typeface="Arial" panose="020B0604020202020204" pitchFamily="34" charset="0"/>
                          <a:cs typeface="Arial" panose="020B0604020202020204" pitchFamily="34" charset="0"/>
                        </a:rPr>
                        <a:t>We will then wrap up the module by reviewing ways to strengthen protective factors within yourself and your DA Civilian community.</a:t>
                      </a:r>
                      <a:endParaRPr lang="en-US" sz="1100" b="0" dirty="0">
                        <a:solidFill>
                          <a:schemeClr val="tx1"/>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1100" baseline="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058578"/>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3-A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Isosceles Triangle 8">
            <a:extLst>
              <a:ext uri="{FF2B5EF4-FFF2-40B4-BE49-F238E27FC236}">
                <a16:creationId xmlns:a16="http://schemas.microsoft.com/office/drawing/2014/main" id="{BA0D8323-7145-42E9-A9E1-0D22672972E7}"/>
              </a:ext>
            </a:extLst>
          </p:cNvPr>
          <p:cNvSpPr/>
          <p:nvPr/>
        </p:nvSpPr>
        <p:spPr>
          <a:xfrm rot="5400000">
            <a:off x="4059936" y="8613648"/>
            <a:ext cx="301340" cy="301479"/>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5" rIns="91330" bIns="45665" rtlCol="0" anchor="ctr"/>
          <a:lstStyle/>
          <a:p>
            <a:pPr algn="ctr"/>
            <a:endParaRPr lang="en-US" dirty="0"/>
          </a:p>
        </p:txBody>
      </p:sp>
      <p:sp>
        <p:nvSpPr>
          <p:cNvPr id="11" name="TextBox 10">
            <a:extLst>
              <a:ext uri="{FF2B5EF4-FFF2-40B4-BE49-F238E27FC236}">
                <a16:creationId xmlns:a16="http://schemas.microsoft.com/office/drawing/2014/main" id="{9B915071-28E5-46F0-9839-B10ACEAD27D1}"/>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47B24CD0-B321-FA76-4B6F-EF8985216F01}"/>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Civilians-Practicing Ask Care Escort</a:t>
            </a:r>
          </a:p>
        </p:txBody>
      </p:sp>
    </p:spTree>
    <p:extLst>
      <p:ext uri="{BB962C8B-B14F-4D97-AF65-F5344CB8AC3E}">
        <p14:creationId xmlns:p14="http://schemas.microsoft.com/office/powerpoint/2010/main" val="235126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27118455"/>
              </p:ext>
            </p:extLst>
          </p:nvPr>
        </p:nvGraphicFramePr>
        <p:xfrm>
          <a:off x="198437" y="384639"/>
          <a:ext cx="4114800" cy="7152194"/>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51669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State that this training uses Soldier-focused examples to ensure relevance for all participants but that ACE concepts, skills, and strategies are applicable in supporting anyone.</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462315777"/>
                  </a:ext>
                </a:extLst>
              </a:tr>
              <a:tr h="51669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6093"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i="1" kern="0" noProof="0" dirty="0">
                          <a:solidFill>
                            <a:schemeClr val="tx1"/>
                          </a:solidFill>
                          <a:latin typeface="Arial" panose="020B0604020202020204" pitchFamily="34" charset="0"/>
                          <a:cs typeface="Arial" panose="020B0604020202020204" pitchFamily="34" charset="0"/>
                        </a:rPr>
                        <a:t>[</a:t>
                      </a:r>
                      <a:r>
                        <a:rPr lang="en-US" sz="1100" b="1" i="1" kern="0" noProof="0" dirty="0">
                          <a:solidFill>
                            <a:schemeClr val="tx1"/>
                          </a:solidFill>
                          <a:latin typeface="Arial" panose="020B0604020202020204" pitchFamily="34" charset="0"/>
                          <a:cs typeface="Arial" panose="020B0604020202020204" pitchFamily="34" charset="0"/>
                        </a:rPr>
                        <a:t>NOTE</a:t>
                      </a:r>
                      <a:r>
                        <a:rPr lang="en-US" sz="1100" i="1" kern="0" noProof="0" dirty="0">
                          <a:solidFill>
                            <a:schemeClr val="tx1"/>
                          </a:solidFill>
                          <a:latin typeface="Arial" panose="020B0604020202020204" pitchFamily="34" charset="0"/>
                          <a:cs typeface="Arial" panose="020B0604020202020204" pitchFamily="34" charset="0"/>
                        </a:rPr>
                        <a:t>: If the Practicing ACE module is trained directly after the ACE Base module, then this key point may not need to be addressed again.]</a:t>
                      </a: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noProof="0" dirty="0">
                          <a:solidFill>
                            <a:schemeClr val="tx1"/>
                          </a:solidFill>
                          <a:latin typeface="Arial" panose="020B0604020202020204" pitchFamily="34" charset="0"/>
                          <a:cs typeface="Arial" panose="020B0604020202020204" pitchFamily="34" charset="0"/>
                        </a:rPr>
                        <a:t>In today’s training a majority of the examples, discussions, and activities will be focused on how a DA Civilian might apply ACE and active listening concepts with a Soldier.</a:t>
                      </a:r>
                      <a:endParaRPr kumimoji="0" lang="en-US" sz="11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The Soldier-focused examples are not to discount the importance of other people or relationships in your lives such as colleagues, friends, and family members.</a:t>
                      </a: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The Soldier-focused examples are simply the most relevant given every participant attending this training today is here because of having a vested interest in a supporting Soldiers and the Army mission.</a:t>
                      </a: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Please note, though, that the concepts, skills, and strategies you learn today can help you provide support to anyone, not just Soldiers.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6216778"/>
                  </a:ext>
                </a:extLst>
              </a:tr>
              <a:tr h="51669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600"/>
                        </a:spcBef>
                        <a:spcAft>
                          <a:spcPts val="600"/>
                        </a:spcAft>
                        <a:buClrTx/>
                        <a:buSzTx/>
                        <a:buFont typeface="Arial" panose="020B0604020202020204" pitchFamily="34" charset="0"/>
                        <a:buNone/>
                        <a:tabLst/>
                        <a:defRPr/>
                      </a:pPr>
                      <a:r>
                        <a:rPr lang="en-US" sz="1100" b="1" dirty="0">
                          <a:solidFill>
                            <a:schemeClr val="tx1"/>
                          </a:solidFill>
                          <a:latin typeface="Arial" panose="020B0604020202020204" pitchFamily="34" charset="0"/>
                          <a:cs typeface="Arial" panose="020B0604020202020204" pitchFamily="34" charset="0"/>
                        </a:rPr>
                        <a:t>State the importance of practicing ACE.</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95579803"/>
                  </a:ext>
                </a:extLst>
              </a:tr>
              <a:tr h="217281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To maintain proficiency,</a:t>
                      </a:r>
                      <a:r>
                        <a:rPr lang="en-US" sz="1100" baseline="0" dirty="0">
                          <a:solidFill>
                            <a:schemeClr val="tx1"/>
                          </a:solidFill>
                          <a:latin typeface="Arial" panose="020B0604020202020204" pitchFamily="34" charset="0"/>
                          <a:cs typeface="Arial" panose="020B0604020202020204" pitchFamily="34" charset="0"/>
                        </a:rPr>
                        <a:t> j</a:t>
                      </a:r>
                      <a:r>
                        <a:rPr lang="en-US" sz="1100" dirty="0">
                          <a:solidFill>
                            <a:schemeClr val="tx1"/>
                          </a:solidFill>
                          <a:latin typeface="Arial" panose="020B0604020202020204" pitchFamily="34" charset="0"/>
                          <a:cs typeface="Arial" panose="020B0604020202020204" pitchFamily="34" charset="0"/>
                        </a:rPr>
                        <a:t>ust like maintenance of other skills, </a:t>
                      </a:r>
                      <a:r>
                        <a:rPr lang="en-US" sz="1100" baseline="0" dirty="0">
                          <a:solidFill>
                            <a:schemeClr val="tx1"/>
                          </a:solidFill>
                          <a:latin typeface="Arial" panose="020B0604020202020204" pitchFamily="34" charset="0"/>
                          <a:cs typeface="Arial" panose="020B0604020202020204" pitchFamily="34" charset="0"/>
                        </a:rPr>
                        <a:t>ACE techniques and procedures need to be rehearsed and refined</a:t>
                      </a:r>
                      <a:r>
                        <a:rPr lang="en-US" sz="1100" dirty="0">
                          <a:solidFill>
                            <a:schemeClr val="tx1"/>
                          </a:solidFill>
                          <a:latin typeface="Arial" panose="020B0604020202020204" pitchFamily="34" charset="0"/>
                          <a:cs typeface="Arial" panose="020B0604020202020204" pitchFamily="34" charset="0"/>
                        </a:rPr>
                        <a:t>.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This training will enhance your competence in effectively applying ACE</a:t>
                      </a:r>
                      <a:r>
                        <a:rPr lang="en-US" sz="1100" baseline="0" dirty="0">
                          <a:solidFill>
                            <a:schemeClr val="tx1"/>
                          </a:solidFill>
                          <a:latin typeface="Arial" panose="020B0604020202020204" pitchFamily="34" charset="0"/>
                          <a:cs typeface="Arial" panose="020B0604020202020204" pitchFamily="34" charset="0"/>
                        </a:rPr>
                        <a:t> to reduce the risk of suicide.</a:t>
                      </a:r>
                      <a:endParaRPr lang="en-US" sz="1100" dirty="0">
                        <a:solidFill>
                          <a:schemeClr val="tx1"/>
                        </a:solidFill>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As</a:t>
                      </a:r>
                      <a:r>
                        <a:rPr lang="en-US" sz="1100" baseline="0" dirty="0">
                          <a:solidFill>
                            <a:schemeClr val="tx1"/>
                          </a:solidFill>
                          <a:latin typeface="Arial" panose="020B0604020202020204" pitchFamily="34" charset="0"/>
                          <a:cs typeface="Arial" panose="020B0604020202020204" pitchFamily="34" charset="0"/>
                        </a:rPr>
                        <a:t> a result, this training can increase your confidence in your ability to respond appropriately when you recognize concerning behaviors from a person who is struggling with a life event, or is in a crisis thinking about and/or planning suicide.</a:t>
                      </a:r>
                      <a:endParaRPr lang="en-US" sz="1100" b="0" i="1" baseline="0" dirty="0">
                        <a:solidFill>
                          <a:schemeClr val="tx1"/>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0" i="1" baseline="0" dirty="0">
                          <a:solidFill>
                            <a:schemeClr val="tx1"/>
                          </a:solidFill>
                          <a:latin typeface="Arial" panose="020B0604020202020204" pitchFamily="34" charset="0"/>
                          <a:cs typeface="Arial" panose="020B0604020202020204" pitchFamily="34" charset="0"/>
                        </a:rPr>
                        <a:t>[</a:t>
                      </a:r>
                      <a:r>
                        <a:rPr lang="en-US" sz="1100" b="1" i="1" baseline="0" dirty="0">
                          <a:solidFill>
                            <a:schemeClr val="tx1"/>
                          </a:solidFill>
                          <a:latin typeface="Arial" panose="020B0604020202020204" pitchFamily="34" charset="0"/>
                          <a:cs typeface="Arial" panose="020B0604020202020204" pitchFamily="34" charset="0"/>
                        </a:rPr>
                        <a:t>NOTE</a:t>
                      </a:r>
                      <a:r>
                        <a:rPr lang="en-US" sz="1100" b="0" i="1" baseline="0" dirty="0">
                          <a:solidFill>
                            <a:schemeClr val="tx1"/>
                          </a:solidFill>
                          <a:latin typeface="Arial" panose="020B0604020202020204" pitchFamily="34" charset="0"/>
                          <a:cs typeface="Arial" panose="020B0604020202020204" pitchFamily="34" charset="0"/>
                        </a:rPr>
                        <a:t>: This is a natural transition to the next slide.]</a:t>
                      </a:r>
                      <a:endParaRPr lang="en-US" sz="1100" b="0" i="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dirty="0">
                <a:ln>
                  <a:noFill/>
                </a:ln>
                <a:solidFill>
                  <a:prstClr val="black"/>
                </a:solidFill>
                <a:effectLst/>
                <a:uLnTx/>
                <a:uFillTx/>
                <a:latin typeface="Calibri" panose="020F0502020204030204"/>
                <a:ea typeface="+mn-ea"/>
                <a:cs typeface="+mn-cs"/>
              </a:rPr>
              <a:t>3</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8" name="TextBox 7">
            <a:extLst>
              <a:ext uri="{FF2B5EF4-FFF2-40B4-BE49-F238E27FC236}">
                <a16:creationId xmlns:a16="http://schemas.microsoft.com/office/drawing/2014/main" id="{CBB2BE00-BD66-4807-99D1-B0D2075F2291}"/>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BFCAE298-98F6-D23E-2A8E-F565C05A0AE8}"/>
              </a:ext>
            </a:extLst>
          </p:cNvPr>
          <p:cNvSpPr txBox="1"/>
          <p:nvPr/>
        </p:nvSpPr>
        <p:spPr>
          <a:xfrm>
            <a:off x="2278743" y="44305"/>
            <a:ext cx="4545572" cy="261967"/>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Training for DA Civilians-Practicing Ask Care Escort</a:t>
            </a:r>
          </a:p>
        </p:txBody>
      </p:sp>
    </p:spTree>
    <p:extLst>
      <p:ext uri="{BB962C8B-B14F-4D97-AF65-F5344CB8AC3E}">
        <p14:creationId xmlns:p14="http://schemas.microsoft.com/office/powerpoint/2010/main" val="3588432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42900" y="333375"/>
            <a:ext cx="3803650" cy="285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1551540247"/>
              </p:ext>
            </p:extLst>
          </p:nvPr>
        </p:nvGraphicFramePr>
        <p:xfrm>
          <a:off x="294944" y="3308580"/>
          <a:ext cx="4028633" cy="4826221"/>
        </p:xfrm>
        <a:graphic>
          <a:graphicData uri="http://schemas.openxmlformats.org/drawingml/2006/table">
            <a:tbl>
              <a:tblPr firstRow="1" bandRow="1">
                <a:tableStyleId>{5C22544A-7EE6-4342-B048-85BDC9FD1C3A}</a:tableStyleId>
              </a:tblPr>
              <a:tblGrid>
                <a:gridCol w="364186">
                  <a:extLst>
                    <a:ext uri="{9D8B030D-6E8A-4147-A177-3AD203B41FA5}">
                      <a16:colId xmlns:a16="http://schemas.microsoft.com/office/drawing/2014/main" val="20000"/>
                    </a:ext>
                  </a:extLst>
                </a:gridCol>
                <a:gridCol w="3664447">
                  <a:extLst>
                    <a:ext uri="{9D8B030D-6E8A-4147-A177-3AD203B41FA5}">
                      <a16:colId xmlns:a16="http://schemas.microsoft.com/office/drawing/2014/main" val="20001"/>
                    </a:ext>
                  </a:extLst>
                </a:gridCol>
              </a:tblGrid>
              <a:tr h="662561">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Review ACE as a suicide prevention tool.</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18722">
                <a:tc>
                  <a:txBody>
                    <a:bodyPr/>
                    <a:lstStyle/>
                    <a:p>
                      <a:pPr algn="ctr">
                        <a:spcBef>
                          <a:spcPts val="0"/>
                        </a:spcBef>
                        <a:spcAft>
                          <a:spcPts val="600"/>
                        </a:spcAft>
                      </a:pPr>
                      <a:endParaRPr lang="en-US" sz="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endParaRPr kumimoji="0" lang="en-US" sz="100" b="0" i="1" u="none" strike="noStrike" kern="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6349215"/>
                  </a:ext>
                </a:extLst>
              </a:tr>
              <a:tr h="53164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latin typeface="Arial" panose="020B0604020202020204" pitchFamily="34" charset="0"/>
                          <a:cs typeface="Arial" panose="020B0604020202020204" pitchFamily="34" charset="0"/>
                        </a:rPr>
                        <a:t>Review ACE as a suicide prevention tool to mitigate</a:t>
                      </a:r>
                      <a:r>
                        <a:rPr lang="en-US" sz="1100" b="1" baseline="0" dirty="0">
                          <a:latin typeface="Arial" panose="020B0604020202020204" pitchFamily="34" charset="0"/>
                          <a:cs typeface="Arial" panose="020B0604020202020204" pitchFamily="34" charset="0"/>
                        </a:rPr>
                        <a:t> risk</a:t>
                      </a:r>
                      <a:r>
                        <a:rPr lang="en-US" sz="1100" b="1" dirty="0">
                          <a:latin typeface="Arial" panose="020B0604020202020204" pitchFamily="34" charset="0"/>
                          <a:cs typeface="Arial" panose="020B0604020202020204" pitchFamily="34" charset="0"/>
                        </a:rPr>
                        <a:t>.</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226062">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As a reminder, ACE is a simple way to remember the immediate actions to take for helping a team member in need of assistance.</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aseline="0" dirty="0">
                          <a:solidFill>
                            <a:schemeClr val="tx1"/>
                          </a:solidFill>
                          <a:latin typeface="Arial" panose="020B0604020202020204" pitchFamily="34" charset="0"/>
                          <a:cs typeface="Arial" panose="020B0604020202020204" pitchFamily="34" charset="0"/>
                        </a:rPr>
                        <a:t>Like</a:t>
                      </a:r>
                      <a:r>
                        <a:rPr lang="en-US" sz="1100" dirty="0">
                          <a:solidFill>
                            <a:schemeClr val="tx1"/>
                          </a:solidFill>
                          <a:latin typeface="Arial" panose="020B0604020202020204" pitchFamily="34" charset="0"/>
                          <a:cs typeface="Arial" panose="020B0604020202020204" pitchFamily="34" charset="0"/>
                        </a:rPr>
                        <a:t> CPR or Buddy Aid,</a:t>
                      </a:r>
                      <a:r>
                        <a:rPr lang="en-US" sz="1100" baseline="0" dirty="0">
                          <a:solidFill>
                            <a:schemeClr val="tx1"/>
                          </a:solidFill>
                          <a:latin typeface="Arial" panose="020B0604020202020204" pitchFamily="34" charset="0"/>
                          <a:cs typeface="Arial" panose="020B0604020202020204" pitchFamily="34" charset="0"/>
                        </a:rPr>
                        <a:t> </a:t>
                      </a:r>
                      <a:r>
                        <a:rPr lang="en-US" sz="1100" i="0" baseline="0" dirty="0">
                          <a:solidFill>
                            <a:schemeClr val="tx1"/>
                          </a:solidFill>
                          <a:latin typeface="Arial" panose="020B0604020202020204" pitchFamily="34" charset="0"/>
                          <a:cs typeface="Arial" panose="020B0604020202020204" pitchFamily="34" charset="0"/>
                        </a:rPr>
                        <a:t>assess</a:t>
                      </a:r>
                      <a:r>
                        <a:rPr lang="en-US" sz="1100" i="1" dirty="0">
                          <a:solidFill>
                            <a:schemeClr val="tx1"/>
                          </a:solidFill>
                          <a:latin typeface="Arial" panose="020B0604020202020204" pitchFamily="34" charset="0"/>
                          <a:cs typeface="Arial" panose="020B0604020202020204" pitchFamily="34" charset="0"/>
                        </a:rPr>
                        <a:t> </a:t>
                      </a:r>
                      <a:r>
                        <a:rPr lang="en-US" sz="1100" dirty="0">
                          <a:solidFill>
                            <a:schemeClr val="tx1"/>
                          </a:solidFill>
                          <a:latin typeface="Arial" panose="020B0604020202020204" pitchFamily="34" charset="0"/>
                          <a:cs typeface="Arial" panose="020B0604020202020204" pitchFamily="34" charset="0"/>
                        </a:rPr>
                        <a:t>the situation</a:t>
                      </a:r>
                      <a:r>
                        <a:rPr lang="en-US" sz="1100" baseline="0" dirty="0">
                          <a:solidFill>
                            <a:schemeClr val="tx1"/>
                          </a:solidFill>
                          <a:latin typeface="Arial" panose="020B0604020202020204" pitchFamily="34" charset="0"/>
                          <a:cs typeface="Arial" panose="020B0604020202020204" pitchFamily="34" charset="0"/>
                        </a:rPr>
                        <a:t> </a:t>
                      </a:r>
                      <a:r>
                        <a:rPr lang="en-US" sz="1100" i="0" baseline="0" dirty="0">
                          <a:solidFill>
                            <a:schemeClr val="tx1"/>
                          </a:solidFill>
                          <a:latin typeface="Arial" panose="020B0604020202020204" pitchFamily="34" charset="0"/>
                          <a:cs typeface="Arial" panose="020B0604020202020204" pitchFamily="34" charset="0"/>
                        </a:rPr>
                        <a:t>by first </a:t>
                      </a:r>
                      <a:r>
                        <a:rPr lang="en-US" sz="1100" b="1" i="1" baseline="0" dirty="0">
                          <a:solidFill>
                            <a:schemeClr val="tx1"/>
                          </a:solidFill>
                          <a:latin typeface="Arial" panose="020B0604020202020204" pitchFamily="34" charset="0"/>
                          <a:cs typeface="Arial" panose="020B0604020202020204" pitchFamily="34" charset="0"/>
                        </a:rPr>
                        <a:t>ASK</a:t>
                      </a:r>
                      <a:r>
                        <a:rPr lang="en-US" sz="1100" i="1" baseline="0" dirty="0">
                          <a:solidFill>
                            <a:schemeClr val="tx1"/>
                          </a:solidFill>
                          <a:latin typeface="Arial" panose="020B0604020202020204" pitchFamily="34" charset="0"/>
                          <a:cs typeface="Arial" panose="020B0604020202020204" pitchFamily="34" charset="0"/>
                        </a:rPr>
                        <a:t>ing </a:t>
                      </a:r>
                      <a:r>
                        <a:rPr lang="en-US" sz="1100" i="0" baseline="0" dirty="0">
                          <a:solidFill>
                            <a:schemeClr val="tx1"/>
                          </a:solidFill>
                          <a:latin typeface="Arial" panose="020B0604020202020204" pitchFamily="34" charset="0"/>
                          <a:cs typeface="Arial" panose="020B0604020202020204" pitchFamily="34" charset="0"/>
                        </a:rPr>
                        <a:t>if help is needed</a:t>
                      </a:r>
                      <a:r>
                        <a:rPr lang="en-US" sz="1100" b="1" i="1" baseline="0" dirty="0">
                          <a:solidFill>
                            <a:schemeClr val="tx1"/>
                          </a:solidFill>
                          <a:latin typeface="Arial" panose="020B0604020202020204" pitchFamily="34" charset="0"/>
                          <a:cs typeface="Arial" panose="020B0604020202020204" pitchFamily="34" charset="0"/>
                        </a:rPr>
                        <a:t>,</a:t>
                      </a:r>
                      <a:r>
                        <a:rPr lang="en-US" sz="1100" dirty="0">
                          <a:solidFill>
                            <a:schemeClr val="tx1"/>
                          </a:solidFill>
                          <a:latin typeface="Arial" panose="020B0604020202020204" pitchFamily="34" charset="0"/>
                          <a:cs typeface="Arial" panose="020B0604020202020204" pitchFamily="34" charset="0"/>
                        </a:rPr>
                        <a:t> then providing </a:t>
                      </a:r>
                      <a:r>
                        <a:rPr lang="en-US" sz="1100" b="1" i="1" dirty="0">
                          <a:solidFill>
                            <a:schemeClr val="tx1"/>
                          </a:solidFill>
                          <a:latin typeface="Arial" panose="020B0604020202020204" pitchFamily="34" charset="0"/>
                          <a:cs typeface="Arial" panose="020B0604020202020204" pitchFamily="34" charset="0"/>
                        </a:rPr>
                        <a:t>CARE</a:t>
                      </a:r>
                      <a:r>
                        <a:rPr lang="en-US" sz="1100" dirty="0">
                          <a:solidFill>
                            <a:schemeClr val="tx1"/>
                          </a:solidFill>
                          <a:latin typeface="Arial" panose="020B0604020202020204" pitchFamily="34" charset="0"/>
                          <a:cs typeface="Arial" panose="020B0604020202020204" pitchFamily="34" charset="0"/>
                        </a:rPr>
                        <a:t> to stabilize and provide</a:t>
                      </a:r>
                      <a:r>
                        <a:rPr lang="en-US" sz="1100" baseline="0" dirty="0">
                          <a:solidFill>
                            <a:schemeClr val="tx1"/>
                          </a:solidFill>
                          <a:latin typeface="Arial" panose="020B0604020202020204" pitchFamily="34" charset="0"/>
                          <a:cs typeface="Arial" panose="020B0604020202020204" pitchFamily="34" charset="0"/>
                        </a:rPr>
                        <a:t> </a:t>
                      </a:r>
                      <a:r>
                        <a:rPr lang="en-US" sz="1100" dirty="0">
                          <a:solidFill>
                            <a:schemeClr val="tx1"/>
                          </a:solidFill>
                          <a:latin typeface="Arial" panose="020B0604020202020204" pitchFamily="34" charset="0"/>
                          <a:cs typeface="Arial" panose="020B0604020202020204" pitchFamily="34" charset="0"/>
                        </a:rPr>
                        <a:t>safety, and finally providing</a:t>
                      </a:r>
                      <a:r>
                        <a:rPr lang="en-US" sz="1100" baseline="0" dirty="0">
                          <a:solidFill>
                            <a:schemeClr val="tx1"/>
                          </a:solidFill>
                          <a:latin typeface="Arial" panose="020B0604020202020204" pitchFamily="34" charset="0"/>
                          <a:cs typeface="Arial" panose="020B0604020202020204" pitchFamily="34" charset="0"/>
                        </a:rPr>
                        <a:t> </a:t>
                      </a:r>
                      <a:r>
                        <a:rPr lang="en-US" sz="1100" b="0" i="0" baseline="0" dirty="0">
                          <a:solidFill>
                            <a:schemeClr val="tx1"/>
                          </a:solidFill>
                          <a:latin typeface="Arial" panose="020B0604020202020204" pitchFamily="34" charset="0"/>
                          <a:cs typeface="Arial" panose="020B0604020202020204" pitchFamily="34" charset="0"/>
                        </a:rPr>
                        <a:t>safe</a:t>
                      </a:r>
                      <a:r>
                        <a:rPr lang="en-US" sz="1100" b="1" i="1" dirty="0">
                          <a:solidFill>
                            <a:schemeClr val="tx1"/>
                          </a:solidFill>
                          <a:latin typeface="Arial" panose="020B0604020202020204" pitchFamily="34" charset="0"/>
                          <a:cs typeface="Arial" panose="020B0604020202020204" pitchFamily="34" charset="0"/>
                        </a:rPr>
                        <a:t> ESCORT</a:t>
                      </a:r>
                      <a:r>
                        <a:rPr lang="en-US" sz="1100" dirty="0">
                          <a:solidFill>
                            <a:schemeClr val="tx1"/>
                          </a:solidFill>
                          <a:latin typeface="Arial" panose="020B0604020202020204" pitchFamily="34" charset="0"/>
                          <a:cs typeface="Arial" panose="020B0604020202020204" pitchFamily="34" charset="0"/>
                        </a:rPr>
                        <a:t> to helping resources</a:t>
                      </a:r>
                      <a:r>
                        <a:rPr lang="en-US" sz="1100" baseline="0" dirty="0">
                          <a:solidFill>
                            <a:schemeClr val="tx1"/>
                          </a:solidFill>
                          <a:latin typeface="Arial" panose="020B0604020202020204" pitchFamily="34" charset="0"/>
                          <a:cs typeface="Arial" panose="020B0604020202020204" pitchFamily="34" charset="0"/>
                        </a:rPr>
                        <a:t> to ensure a positive outcome</a:t>
                      </a:r>
                      <a:r>
                        <a:rPr lang="en-US" sz="1100" dirty="0">
                          <a:solidFill>
                            <a:schemeClr val="tx1"/>
                          </a:solidFill>
                          <a:latin typeface="Arial" panose="020B0604020202020204" pitchFamily="34" charset="0"/>
                          <a:cs typeface="Arial" panose="020B0604020202020204" pitchFamily="34" charset="0"/>
                        </a:rPr>
                        <a:t>.</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Early application of ACE principles can</a:t>
                      </a:r>
                      <a:r>
                        <a:rPr lang="en-US" sz="1100" baseline="0" dirty="0">
                          <a:solidFill>
                            <a:schemeClr val="tx1"/>
                          </a:solidFill>
                          <a:latin typeface="Arial" panose="020B0604020202020204" pitchFamily="34" charset="0"/>
                          <a:cs typeface="Arial" panose="020B0604020202020204" pitchFamily="34" charset="0"/>
                        </a:rPr>
                        <a:t> help</a:t>
                      </a:r>
                      <a:r>
                        <a:rPr lang="en-US" sz="1100" dirty="0">
                          <a:solidFill>
                            <a:schemeClr val="tx1"/>
                          </a:solidFill>
                          <a:latin typeface="Arial" panose="020B0604020202020204" pitchFamily="34" charset="0"/>
                          <a:cs typeface="Arial" panose="020B0604020202020204" pitchFamily="34" charset="0"/>
                        </a:rPr>
                        <a:t> mitigate suicide risk by reducing the chances that a problem becomes</a:t>
                      </a:r>
                      <a:r>
                        <a:rPr lang="en-US" sz="1100" baseline="0" dirty="0">
                          <a:solidFill>
                            <a:schemeClr val="tx1"/>
                          </a:solidFill>
                          <a:latin typeface="Arial" panose="020B0604020202020204" pitchFamily="34" charset="0"/>
                          <a:cs typeface="Arial" panose="020B0604020202020204" pitchFamily="34" charset="0"/>
                        </a:rPr>
                        <a:t> a</a:t>
                      </a:r>
                      <a:r>
                        <a:rPr lang="en-US" sz="1100" dirty="0">
                          <a:solidFill>
                            <a:schemeClr val="tx1"/>
                          </a:solidFill>
                          <a:latin typeface="Arial" panose="020B0604020202020204" pitchFamily="34" charset="0"/>
                          <a:cs typeface="Arial" panose="020B0604020202020204" pitchFamily="34" charset="0"/>
                        </a:rPr>
                        <a:t> crisis or has </a:t>
                      </a:r>
                      <a:r>
                        <a:rPr lang="en-US" sz="1100" dirty="0">
                          <a:latin typeface="Arial" panose="020B0604020202020204" pitchFamily="34" charset="0"/>
                          <a:cs typeface="Arial" panose="020B0604020202020204" pitchFamily="34" charset="0"/>
                        </a:rPr>
                        <a:t>an adverse outcome, such</a:t>
                      </a:r>
                      <a:r>
                        <a:rPr lang="en-US" sz="1100" baseline="0" dirty="0">
                          <a:latin typeface="Arial" panose="020B0604020202020204" pitchFamily="34" charset="0"/>
                          <a:cs typeface="Arial" panose="020B0604020202020204" pitchFamily="34" charset="0"/>
                        </a:rPr>
                        <a:t> as</a:t>
                      </a:r>
                      <a:r>
                        <a:rPr lang="en-US" sz="1100" dirty="0">
                          <a:latin typeface="Arial" panose="020B0604020202020204" pitchFamily="34" charset="0"/>
                          <a:cs typeface="Arial" panose="020B0604020202020204" pitchFamily="34" charset="0"/>
                        </a:rPr>
                        <a:t> suicide.</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064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600"/>
                        </a:spcBef>
                        <a:spcAft>
                          <a:spcPts val="600"/>
                        </a:spcAft>
                        <a:buClrTx/>
                        <a:buSzTx/>
                        <a:buFont typeface="Arial" panose="020B0604020202020204" pitchFamily="34" charset="0"/>
                        <a:buNone/>
                        <a:tabLst/>
                        <a:defRPr/>
                      </a:pPr>
                      <a:r>
                        <a:rPr lang="en-US" sz="1100" b="1" dirty="0">
                          <a:latin typeface="Arial" panose="020B0604020202020204" pitchFamily="34" charset="0"/>
                          <a:cs typeface="Arial" panose="020B0604020202020204" pitchFamily="34" charset="0"/>
                        </a:rPr>
                        <a:t>Transition.</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880048009"/>
                  </a:ext>
                </a:extLst>
              </a:tr>
              <a:tr h="70264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Let’s do a quick review of the signs that can</a:t>
                      </a:r>
                      <a:r>
                        <a:rPr lang="en-US" sz="1100" baseline="0" dirty="0">
                          <a:solidFill>
                            <a:schemeClr val="tx1"/>
                          </a:solidFill>
                          <a:latin typeface="Arial" panose="020B0604020202020204" pitchFamily="34" charset="0"/>
                          <a:cs typeface="Arial" panose="020B0604020202020204" pitchFamily="34" charset="0"/>
                        </a:rPr>
                        <a:t> help you to </a:t>
                      </a:r>
                      <a:r>
                        <a:rPr lang="en-US" sz="1100" dirty="0">
                          <a:solidFill>
                            <a:schemeClr val="tx1"/>
                          </a:solidFill>
                          <a:latin typeface="Arial" panose="020B0604020202020204" pitchFamily="34" charset="0"/>
                          <a:cs typeface="Arial" panose="020B0604020202020204" pitchFamily="34" charset="0"/>
                        </a:rPr>
                        <a:t>assess the</a:t>
                      </a:r>
                      <a:r>
                        <a:rPr lang="en-US" sz="1100" baseline="0" dirty="0">
                          <a:solidFill>
                            <a:schemeClr val="tx1"/>
                          </a:solidFill>
                          <a:latin typeface="Arial" panose="020B0604020202020204" pitchFamily="34" charset="0"/>
                          <a:cs typeface="Arial" panose="020B0604020202020204" pitchFamily="34" charset="0"/>
                        </a:rPr>
                        <a:t> level of risk, and thus guide your actions with using ACE.</a:t>
                      </a:r>
                      <a:endParaRPr lang="en-US" sz="1100" dirty="0">
                        <a:solidFill>
                          <a:schemeClr val="tx1"/>
                        </a:solidFill>
                        <a:latin typeface="Arial" panose="020B0604020202020204" pitchFamily="34" charset="0"/>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5233141"/>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4-A</a:t>
            </a:r>
          </a:p>
        </p:txBody>
      </p:sp>
      <p:sp>
        <p:nvSpPr>
          <p:cNvPr id="9" name="Rectangle 8"/>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ader Placeholder 1"/>
          <p:cNvSpPr txBox="1">
            <a:spLocks/>
          </p:cNvSpPr>
          <p:nvPr/>
        </p:nvSpPr>
        <p:spPr>
          <a:xfrm>
            <a:off x="0" y="38170"/>
            <a:ext cx="5098648" cy="342027"/>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05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B0FD3BD-733C-4B03-A067-9026545C7436}"/>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CD893C08-3D1F-CA5F-E70E-100CEEA9FCA9}"/>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Civilians-Practicing Ask Care Escort</a:t>
            </a:r>
          </a:p>
        </p:txBody>
      </p:sp>
    </p:spTree>
    <p:extLst>
      <p:ext uri="{BB962C8B-B14F-4D97-AF65-F5344CB8AC3E}">
        <p14:creationId xmlns:p14="http://schemas.microsoft.com/office/powerpoint/2010/main" val="35366887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4-B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67109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i</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138372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819465944"/>
              </p:ext>
            </p:extLst>
          </p:nvPr>
        </p:nvGraphicFramePr>
        <p:xfrm>
          <a:off x="212949" y="3320205"/>
          <a:ext cx="4043177" cy="5322140"/>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741002">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Use the traffic light metaphor to provide a brief refresher of protective factors, risk factors, and warning signs that can help participants </a:t>
                      </a:r>
                      <a:r>
                        <a:rPr lang="en-US" sz="1100" b="1" baseline="0" dirty="0">
                          <a:solidFill>
                            <a:schemeClr val="tx1"/>
                          </a:solidFill>
                          <a:latin typeface="Arial" panose="020B0604020202020204" pitchFamily="34" charset="0"/>
                          <a:cs typeface="Arial" panose="020B0604020202020204" pitchFamily="34" charset="0"/>
                        </a:rPr>
                        <a:t>u</a:t>
                      </a:r>
                      <a:r>
                        <a:rPr lang="en-US" sz="1100" b="1" dirty="0">
                          <a:solidFill>
                            <a:schemeClr val="tx1"/>
                          </a:solidFill>
                          <a:latin typeface="Arial" panose="020B0604020202020204" pitchFamily="34" charset="0"/>
                          <a:cs typeface="Arial" panose="020B0604020202020204" pitchFamily="34" charset="0"/>
                        </a:rPr>
                        <a:t>nderstand and identify risk levels.</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algn="ctr">
                        <a:spcBef>
                          <a:spcPts val="0"/>
                        </a:spcBef>
                        <a:spcAft>
                          <a:spcPts val="600"/>
                        </a:spcAft>
                      </a:pPr>
                      <a:endParaRPr lang="en-US" sz="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100" b="0" i="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t>
                      </a:r>
                      <a:r>
                        <a:rPr kumimoji="0" lang="en-US" sz="1100" b="1" i="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NOTE</a:t>
                      </a:r>
                      <a:r>
                        <a:rPr kumimoji="0" lang="en-US" sz="1100" b="0" i="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If this module is trained immediately after the Base module, then this slide can be skipped over.]</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9416">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base" latinLnBrk="0" hangingPunct="1">
                        <a:lnSpc>
                          <a:spcPct val="100000"/>
                        </a:lnSpc>
                        <a:spcBef>
                          <a:spcPct val="0"/>
                        </a:spcBef>
                        <a:spcAft>
                          <a:spcPts val="600"/>
                        </a:spcAft>
                        <a:buClrTx/>
                        <a:buSzTx/>
                        <a:buFont typeface="Arial" panose="020B0604020202020204" pitchFamily="34" charset="0"/>
                        <a:buNone/>
                        <a:tabLst/>
                        <a:defRPr/>
                      </a:pPr>
                      <a:r>
                        <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rPr>
                        <a:t>Provide</a:t>
                      </a:r>
                      <a:r>
                        <a:rPr lang="en-US" sz="1100" b="1" baseline="0" dirty="0">
                          <a:solidFill>
                            <a:schemeClr val="tx1"/>
                          </a:solidFill>
                          <a:latin typeface="Arial" panose="020B0604020202020204" pitchFamily="34" charset="0"/>
                          <a:ea typeface="Verdana" panose="020B0604030504040204" pitchFamily="34" charset="0"/>
                          <a:cs typeface="Arial" panose="020B0604020202020204" pitchFamily="34" charset="0"/>
                        </a:rPr>
                        <a:t> a brief review of w</a:t>
                      </a:r>
                      <a:r>
                        <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rPr>
                        <a:t>arning signs, risk factors, and protective factors.</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356696">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Warning signs, risk factors, and protective factors</a:t>
                      </a:r>
                      <a: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t> </a:t>
                      </a: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all have a role in identifying risk. </a:t>
                      </a:r>
                    </a:p>
                    <a:p>
                      <a:pPr marL="171450" marR="0" lvl="0" indent="-17145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Let’s do a quick review.</a:t>
                      </a:r>
                    </a:p>
                    <a:p>
                      <a:pPr marL="171450" marR="0" lvl="0" indent="-17145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Red light warning signs indicate </a:t>
                      </a:r>
                      <a:r>
                        <a:rPr lang="en-US" sz="1100" b="1" i="1" dirty="0">
                          <a:solidFill>
                            <a:schemeClr val="tx1"/>
                          </a:solidFill>
                          <a:latin typeface="Arial" panose="020B0604020202020204" pitchFamily="34" charset="0"/>
                          <a:ea typeface="Verdana" panose="020B0604030504040204" pitchFamily="34" charset="0"/>
                          <a:cs typeface="Arial" panose="020B0604020202020204" pitchFamily="34" charset="0"/>
                        </a:rPr>
                        <a:t>immediate risk</a:t>
                      </a:r>
                      <a:r>
                        <a:rPr lang="en-US" sz="1100" b="0" i="1" dirty="0">
                          <a:solidFill>
                            <a:schemeClr val="tx1"/>
                          </a:solidFill>
                          <a:latin typeface="Arial" panose="020B0604020202020204" pitchFamily="34" charset="0"/>
                          <a:ea typeface="Verdana" panose="020B0604030504040204" pitchFamily="34" charset="0"/>
                          <a:cs typeface="Arial" panose="020B0604020202020204" pitchFamily="34" charset="0"/>
                        </a:rPr>
                        <a:t>;</a:t>
                      </a: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 they are indicators or signals that usually occur just</a:t>
                      </a:r>
                      <a: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t> </a:t>
                      </a: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prior</a:t>
                      </a:r>
                      <a: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t> to </a:t>
                      </a: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a suicide event, meaning they are time-sensitive, requiring immediate and rapid intervention.</a:t>
                      </a:r>
                    </a:p>
                    <a:p>
                      <a:pPr marL="171450" marR="0" lvl="0" indent="-17145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Yellow light risk factors indicate the </a:t>
                      </a:r>
                      <a:r>
                        <a:rPr lang="en-US" sz="1100" b="1" i="1" dirty="0">
                          <a:solidFill>
                            <a:schemeClr val="tx1"/>
                          </a:solidFill>
                          <a:latin typeface="Arial" panose="020B0604020202020204" pitchFamily="34" charset="0"/>
                          <a:ea typeface="Verdana" panose="020B0604030504040204" pitchFamily="34" charset="0"/>
                          <a:cs typeface="Arial" panose="020B0604020202020204" pitchFamily="34" charset="0"/>
                        </a:rPr>
                        <a:t>potential</a:t>
                      </a: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 </a:t>
                      </a:r>
                      <a:r>
                        <a:rPr lang="en-US" sz="1100" b="1" i="1" dirty="0">
                          <a:solidFill>
                            <a:schemeClr val="tx1"/>
                          </a:solidFill>
                          <a:latin typeface="Arial" panose="020B0604020202020204" pitchFamily="34" charset="0"/>
                          <a:ea typeface="Verdana" panose="020B0604030504040204" pitchFamily="34" charset="0"/>
                          <a:cs typeface="Arial" panose="020B0604020202020204" pitchFamily="34" charset="0"/>
                        </a:rPr>
                        <a:t>risk</a:t>
                      </a: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 for suicidal thoughts and/or actions.</a:t>
                      </a:r>
                      <a: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t> T</a:t>
                      </a: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hey do not always represent an emergency or crisis;</a:t>
                      </a:r>
                      <a: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t> h</a:t>
                      </a: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owever, when the number of risk factors increase, then the risk for suicide becomes greater.</a:t>
                      </a:r>
                    </a:p>
                    <a:p>
                      <a:pPr marL="171450" marR="0" lvl="0" indent="-17145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ea typeface="Verdana" panose="020B0604030504040204" pitchFamily="34" charset="0"/>
                          <a:cs typeface="Arial" panose="020B0604020202020204" pitchFamily="34" charset="0"/>
                        </a:rPr>
                        <a:t>For example, a poor diet, lack of exercise, and a family history of heart problems indicates an increased risk for a heart attack. In the same way, financial distress, relationship issues, and increasing isolation are factors that represent a greater risk for suicidal thinking and/or actions. </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6472"/>
            <a:ext cx="6858000" cy="261967"/>
          </a:xfrm>
          <a:prstGeom prst="rect">
            <a:avLst/>
          </a:prstGeom>
          <a:noFill/>
        </p:spPr>
        <p:txBody>
          <a:bodyPr wrap="square" lIns="92390" tIns="46195" rIns="92390" bIns="46195" rtlCol="0">
            <a:spAutoFit/>
          </a:bodyPr>
          <a:lstStyle/>
          <a:p>
            <a:pPr algn="ctr"/>
            <a:r>
              <a:rPr lang="en-US" sz="1100" i="1" dirty="0"/>
              <a:t>5-A</a:t>
            </a:r>
          </a:p>
        </p:txBody>
      </p:sp>
      <p:sp>
        <p:nvSpPr>
          <p:cNvPr id="10" name="Isosceles Triangle 9">
            <a:extLst>
              <a:ext uri="{FF2B5EF4-FFF2-40B4-BE49-F238E27FC236}">
                <a16:creationId xmlns:a16="http://schemas.microsoft.com/office/drawing/2014/main" id="{BA0D8323-7145-42E9-A9E1-0D22672972E7}"/>
              </a:ext>
            </a:extLst>
          </p:cNvPr>
          <p:cNvSpPr/>
          <p:nvPr/>
        </p:nvSpPr>
        <p:spPr>
          <a:xfrm rot="5400000">
            <a:off x="4059936" y="8613648"/>
            <a:ext cx="301340" cy="301479"/>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5" rIns="91330" bIns="45665" rtlCol="0" anchor="ctr"/>
          <a:lstStyle/>
          <a:p>
            <a:pPr algn="ctr"/>
            <a:endParaRPr lang="en-US" dirty="0"/>
          </a:p>
        </p:txBody>
      </p:sp>
      <p:sp>
        <p:nvSpPr>
          <p:cNvPr id="9" name="TextBox 8">
            <a:extLst>
              <a:ext uri="{FF2B5EF4-FFF2-40B4-BE49-F238E27FC236}">
                <a16:creationId xmlns:a16="http://schemas.microsoft.com/office/drawing/2014/main" id="{E605B59A-60F4-4881-B89A-865DE5712F07}"/>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3" name="TextBox 2">
            <a:extLst>
              <a:ext uri="{FF2B5EF4-FFF2-40B4-BE49-F238E27FC236}">
                <a16:creationId xmlns:a16="http://schemas.microsoft.com/office/drawing/2014/main" id="{4B5EEB84-12B3-B14B-7EB4-6D59C1FC5BD9}"/>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Civilians- Practicing Ask Care Escort</a:t>
            </a:r>
          </a:p>
        </p:txBody>
      </p:sp>
    </p:spTree>
    <p:extLst>
      <p:ext uri="{BB962C8B-B14F-4D97-AF65-F5344CB8AC3E}">
        <p14:creationId xmlns:p14="http://schemas.microsoft.com/office/powerpoint/2010/main" val="3847055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697463320"/>
              </p:ext>
            </p:extLst>
          </p:nvPr>
        </p:nvGraphicFramePr>
        <p:xfrm>
          <a:off x="198437" y="384639"/>
          <a:ext cx="4114800" cy="4430717"/>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35964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dirty="0">
                          <a:solidFill>
                            <a:schemeClr val="tx1"/>
                          </a:solidFill>
                          <a:latin typeface="Arial" panose="020B0604020202020204" pitchFamily="34" charset="0"/>
                          <a:ea typeface="Verdana" panose="020B0604030504040204" pitchFamily="34" charset="0"/>
                          <a:cs typeface="Arial" panose="020B0604020202020204" pitchFamily="34" charset="0"/>
                        </a:rPr>
                        <a:t>Green </a:t>
                      </a:r>
                      <a:r>
                        <a:rPr lang="en-US" sz="1100" b="0" baseline="0" dirty="0">
                          <a:solidFill>
                            <a:schemeClr val="tx1"/>
                          </a:solidFill>
                          <a:latin typeface="Arial" panose="020B0604020202020204" pitchFamily="34" charset="0"/>
                          <a:ea typeface="Verdana" panose="020B0604030504040204" pitchFamily="34" charset="0"/>
                          <a:cs typeface="Arial" panose="020B0604020202020204" pitchFamily="34" charset="0"/>
                        </a:rPr>
                        <a:t>light p</a:t>
                      </a:r>
                      <a:r>
                        <a:rPr lang="en-US" sz="1100" b="0" dirty="0">
                          <a:solidFill>
                            <a:schemeClr val="tx1"/>
                          </a:solidFill>
                          <a:latin typeface="Arial" panose="020B0604020202020204" pitchFamily="34" charset="0"/>
                          <a:ea typeface="Verdana" panose="020B0604030504040204" pitchFamily="34" charset="0"/>
                          <a:cs typeface="Arial" panose="020B0604020202020204" pitchFamily="34" charset="0"/>
                        </a:rPr>
                        <a:t>rotective factors a</a:t>
                      </a:r>
                      <a:r>
                        <a:rPr lang="en-US" sz="1100" b="0" dirty="0">
                          <a:solidFill>
                            <a:schemeClr val="tx1"/>
                          </a:solidFill>
                          <a:latin typeface="Arial" panose="020B0604020202020204" pitchFamily="34" charset="0"/>
                          <a:cs typeface="Arial" panose="020B0604020202020204" pitchFamily="34" charset="0"/>
                        </a:rPr>
                        <a:t>re behaviors, characteristics, or conditions possessed by individuals, families, and/or units that</a:t>
                      </a:r>
                      <a:r>
                        <a:rPr lang="en-US" sz="1100" b="0" baseline="0" dirty="0">
                          <a:solidFill>
                            <a:schemeClr val="tx1"/>
                          </a:solidFill>
                          <a:latin typeface="Arial" panose="020B0604020202020204" pitchFamily="34" charset="0"/>
                          <a:cs typeface="Arial" panose="020B0604020202020204" pitchFamily="34" charset="0"/>
                        </a:rPr>
                        <a:t> aid in the </a:t>
                      </a:r>
                      <a:r>
                        <a:rPr lang="en-US" sz="1100" b="0" dirty="0">
                          <a:solidFill>
                            <a:schemeClr val="tx1"/>
                          </a:solidFill>
                          <a:latin typeface="Arial" panose="020B0604020202020204" pitchFamily="34" charset="0"/>
                          <a:cs typeface="Arial" panose="020B0604020202020204" pitchFamily="34" charset="0"/>
                        </a:rPr>
                        <a:t>management of stressful life events and work to mitigate the potential for suicide.</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6338081"/>
                  </a:ext>
                </a:extLst>
              </a:tr>
              <a:tr h="35964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State that how a person uses ACE will differ depending on the risk level they are responding to.</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95579803"/>
                  </a:ext>
                </a:extLst>
              </a:tr>
              <a:tr h="63453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b="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Being aware and alert to the signs and indicators can help you assess a person’s risk level for self-injury or death by suicide.</a:t>
                      </a:r>
                    </a:p>
                    <a:p>
                      <a:pPr marL="171450" marR="0" lvl="0" indent="-17145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b="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Furthermore, </a:t>
                      </a:r>
                      <a:r>
                        <a:rPr lang="en-US" sz="1100" b="0" kern="1200" baseline="0" dirty="0">
                          <a:solidFill>
                            <a:schemeClr val="tx1"/>
                          </a:solidFill>
                          <a:effectLst/>
                          <a:latin typeface="Arial" panose="020B0604020202020204" pitchFamily="34" charset="0"/>
                          <a:ea typeface="Verdana" panose="020B0604030504040204" pitchFamily="34" charset="0"/>
                          <a:cs typeface="Arial" panose="020B0604020202020204" pitchFamily="34" charset="0"/>
                        </a:rPr>
                        <a:t>how you use ACE will differ depending on the risk level you are responding to. You may recall in the ACE Base module how you uniquely applied ACE to bolster protective factors, to mitigate risk if noticing risk factors, and to respond to mitigate a crisis when noticing warning signs.</a:t>
                      </a:r>
                      <a:endParaRPr lang="en-US" sz="1100" b="0" kern="1200" dirty="0">
                        <a:solidFill>
                          <a:schemeClr val="tx1"/>
                        </a:solidFill>
                        <a:effectLst/>
                        <a:latin typeface="Arial" panose="020B0604020202020204" pitchFamily="34" charset="0"/>
                        <a:ea typeface="Verdana" panose="020B0604030504040204" pitchFamily="34" charset="0"/>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2564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Transition.</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466164678"/>
                  </a:ext>
                </a:extLst>
              </a:tr>
              <a:tr h="63453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lvl="0" indent="-171450">
                        <a:spcBef>
                          <a:spcPts val="600"/>
                        </a:spcBef>
                        <a:buFont typeface="Arial" panose="020B0604020202020204" pitchFamily="34" charset="0"/>
                        <a:buChar char="•"/>
                      </a:pPr>
                      <a:r>
                        <a:rPr lang="en-US" sz="1100" b="0" dirty="0">
                          <a:latin typeface="Arial" panose="020B0604020202020204" pitchFamily="34" charset="0"/>
                          <a:cs typeface="Arial" panose="020B0604020202020204" pitchFamily="34" charset="0"/>
                        </a:rPr>
                        <a:t>Now that</a:t>
                      </a:r>
                      <a:r>
                        <a:rPr lang="en-US" sz="1100" b="0" baseline="0" dirty="0">
                          <a:latin typeface="Arial" panose="020B0604020202020204" pitchFamily="34" charset="0"/>
                          <a:cs typeface="Arial" panose="020B0604020202020204" pitchFamily="34" charset="0"/>
                        </a:rPr>
                        <a:t> we have refreshed our understanding of what ACE is and how to recognize risk levels, let’s get in some practice using ACE.</a:t>
                      </a:r>
                      <a:endParaRPr lang="en-US" sz="1100" b="0" dirty="0">
                        <a:latin typeface="Arial" panose="020B0604020202020204" pitchFamily="34" charset="0"/>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9121935"/>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5-B</a:t>
            </a:r>
          </a:p>
        </p:txBody>
      </p:sp>
      <p:sp>
        <p:nvSpPr>
          <p:cNvPr id="8" name="TextBox 7">
            <a:extLst>
              <a:ext uri="{FF2B5EF4-FFF2-40B4-BE49-F238E27FC236}">
                <a16:creationId xmlns:a16="http://schemas.microsoft.com/office/drawing/2014/main" id="{7AAFE09E-BA41-42CF-9500-9E020843FD1B}"/>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70374D6A-595D-49C0-758E-4EF4C0AE8497}"/>
              </a:ext>
            </a:extLst>
          </p:cNvPr>
          <p:cNvSpPr txBox="1"/>
          <p:nvPr/>
        </p:nvSpPr>
        <p:spPr>
          <a:xfrm>
            <a:off x="2278743" y="44305"/>
            <a:ext cx="4545572" cy="261967"/>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Training for DA Civilians-Practicing Ask Care Escort</a:t>
            </a:r>
          </a:p>
        </p:txBody>
      </p:sp>
    </p:spTree>
    <p:extLst>
      <p:ext uri="{BB962C8B-B14F-4D97-AF65-F5344CB8AC3E}">
        <p14:creationId xmlns:p14="http://schemas.microsoft.com/office/powerpoint/2010/main" val="17648303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3510176823"/>
              </p:ext>
            </p:extLst>
          </p:nvPr>
        </p:nvGraphicFramePr>
        <p:xfrm>
          <a:off x="192589" y="3257839"/>
          <a:ext cx="4043177" cy="546064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643131">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Facilitate a discussion of the practical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application of ASK, such as identifying</a:t>
                      </a:r>
                      <a:r>
                        <a:rPr lang="en-US" sz="1100" b="1" baseline="0" dirty="0">
                          <a:solidFill>
                            <a:schemeClr val="tx1"/>
                          </a:solidFill>
                          <a:latin typeface="Arial" panose="020B0604020202020204" pitchFamily="34" charset="0"/>
                          <a:cs typeface="Arial" panose="020B0604020202020204" pitchFamily="34" charset="0"/>
                        </a:rPr>
                        <a:t>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strategies to overcome potential challenges.</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6704">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Facilitate small group discussion about strategies a person might use to overcome challenges and take initiative to ASK how another person is doing</a:t>
                      </a:r>
                      <a:r>
                        <a:rPr lang="en-US" sz="1100" b="1" baseline="0" dirty="0">
                          <a:solidFill>
                            <a:schemeClr val="tx1"/>
                          </a:solidFill>
                          <a:latin typeface="Arial" panose="020B0604020202020204" pitchFamily="34" charset="0"/>
                          <a:cs typeface="Arial" panose="020B0604020202020204" pitchFamily="34" charset="0"/>
                        </a:rPr>
                        <a:t>.</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527991737"/>
                  </a:ext>
                </a:extLst>
              </a:tr>
              <a:tr h="674952">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dirty="0">
                          <a:solidFill>
                            <a:schemeClr val="tx1"/>
                          </a:solidFill>
                          <a:latin typeface="Arial" panose="020B0604020202020204" pitchFamily="34" charset="0"/>
                          <a:cs typeface="Arial" panose="020B0604020202020204" pitchFamily="34" charset="0"/>
                        </a:rPr>
                        <a:t>ASKing questions to check in can be challenging, regardless if there are indicators</a:t>
                      </a:r>
                      <a:r>
                        <a:rPr lang="en-US" sz="1100" kern="0" baseline="0" dirty="0">
                          <a:solidFill>
                            <a:schemeClr val="tx1"/>
                          </a:solidFill>
                          <a:latin typeface="Arial" panose="020B0604020202020204" pitchFamily="34" charset="0"/>
                          <a:cs typeface="Arial" panose="020B0604020202020204" pitchFamily="34" charset="0"/>
                        </a:rPr>
                        <a:t> of yellow-light </a:t>
                      </a:r>
                      <a:r>
                        <a:rPr lang="en-US" sz="1100" kern="0" dirty="0">
                          <a:solidFill>
                            <a:schemeClr val="tx1"/>
                          </a:solidFill>
                          <a:latin typeface="Arial" panose="020B0604020202020204" pitchFamily="34" charset="0"/>
                          <a:cs typeface="Arial" panose="020B0604020202020204" pitchFamily="34" charset="0"/>
                        </a:rPr>
                        <a:t>risk factors, red-light</a:t>
                      </a:r>
                      <a:r>
                        <a:rPr lang="en-US" sz="1100" kern="0" baseline="0" dirty="0">
                          <a:solidFill>
                            <a:schemeClr val="tx1"/>
                          </a:solidFill>
                          <a:latin typeface="Arial" panose="020B0604020202020204" pitchFamily="34" charset="0"/>
                          <a:cs typeface="Arial" panose="020B0604020202020204" pitchFamily="34" charset="0"/>
                        </a:rPr>
                        <a:t> </a:t>
                      </a:r>
                      <a:r>
                        <a:rPr lang="en-US" sz="1100" kern="0" dirty="0">
                          <a:solidFill>
                            <a:schemeClr val="tx1"/>
                          </a:solidFill>
                          <a:latin typeface="Arial" panose="020B0604020202020204" pitchFamily="34" charset="0"/>
                          <a:cs typeface="Arial" panose="020B0604020202020204" pitchFamily="34" charset="0"/>
                        </a:rPr>
                        <a:t>warning signs, or even when things seem steady with green-light protective factors.</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dirty="0">
                          <a:solidFill>
                            <a:schemeClr val="tx1"/>
                          </a:solidFill>
                          <a:latin typeface="Arial" panose="020B0604020202020204" pitchFamily="34" charset="0"/>
                          <a:cs typeface="Arial" panose="020B0604020202020204" pitchFamily="34" charset="0"/>
                        </a:rPr>
                        <a:t>Having strategies to overcome the potential challenges or discomfort</a:t>
                      </a:r>
                      <a:r>
                        <a:rPr lang="en-US" sz="1100" kern="0" baseline="0" dirty="0">
                          <a:solidFill>
                            <a:schemeClr val="tx1"/>
                          </a:solidFill>
                          <a:latin typeface="Arial" panose="020B0604020202020204" pitchFamily="34" charset="0"/>
                          <a:cs typeface="Arial" panose="020B0604020202020204" pitchFamily="34" charset="0"/>
                        </a:rPr>
                        <a:t> that you might feel about ASKing or checking in on a person can help you open the lines of communication. </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baseline="0" dirty="0">
                          <a:solidFill>
                            <a:schemeClr val="tx1"/>
                          </a:solidFill>
                          <a:latin typeface="Arial" panose="020B0604020202020204" pitchFamily="34" charset="0"/>
                          <a:cs typeface="Arial" panose="020B0604020202020204" pitchFamily="34" charset="0"/>
                        </a:rPr>
                        <a:t>In small groups of 3-4 people, discuss the following:</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are some strategies someone </a:t>
                      </a:r>
                      <a:r>
                        <a:rPr lang="en-US" sz="1100" kern="0" dirty="0">
                          <a:solidFill>
                            <a:schemeClr val="tx1"/>
                          </a:solidFill>
                          <a:latin typeface="Arial" panose="020B0604020202020204" pitchFamily="34" charset="0"/>
                          <a:cs typeface="Arial" panose="020B0604020202020204" pitchFamily="34" charset="0"/>
                        </a:rPr>
                        <a:t>could use to over</a:t>
                      </a:r>
                      <a:r>
                        <a:rPr lang="en-US" sz="1100" kern="0" baseline="0" dirty="0">
                          <a:solidFill>
                            <a:schemeClr val="tx1"/>
                          </a:solidFill>
                          <a:latin typeface="Arial" panose="020B0604020202020204" pitchFamily="34" charset="0"/>
                          <a:cs typeface="Arial" panose="020B0604020202020204" pitchFamily="34" charset="0"/>
                        </a:rPr>
                        <a:t>come challenges associated with </a:t>
                      </a:r>
                      <a:r>
                        <a:rPr lang="en-US" sz="1100" kern="0" dirty="0">
                          <a:solidFill>
                            <a:schemeClr val="tx1"/>
                          </a:solidFill>
                          <a:latin typeface="Arial" panose="020B0604020202020204" pitchFamily="34" charset="0"/>
                          <a:cs typeface="Arial" panose="020B0604020202020204" pitchFamily="34" charset="0"/>
                        </a:rPr>
                        <a:t>ASKing</a:t>
                      </a:r>
                      <a:r>
                        <a:rPr lang="en-US" sz="1100" kern="0" baseline="0" dirty="0">
                          <a:solidFill>
                            <a:schemeClr val="tx1"/>
                          </a:solidFill>
                          <a:latin typeface="Arial" panose="020B0604020202020204" pitchFamily="34" charset="0"/>
                          <a:cs typeface="Arial" panose="020B0604020202020204" pitchFamily="34" charset="0"/>
                        </a:rPr>
                        <a:t> or checking in with another person</a:t>
                      </a:r>
                      <a:r>
                        <a:rPr lang="en-US" sz="1100" kern="0" dirty="0">
                          <a:solidFill>
                            <a:schemeClr val="tx1"/>
                          </a:solidFill>
                          <a:latin typeface="Arial" panose="020B0604020202020204" pitchFamily="34" charset="0"/>
                          <a:cs typeface="Arial" panose="020B0604020202020204" pitchFamily="34" charset="0"/>
                        </a:rPr>
                        <a:t>?</a:t>
                      </a:r>
                    </a:p>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to discuss as a small group. Then, restate the question and allow the groups to share their ideas with one another. Possible examples include</a:t>
                      </a:r>
                    </a:p>
                    <a:p>
                      <a:pPr marL="461963" marR="0" lvl="0" indent="-115888" algn="l" defTabSz="457200" rtl="0" eaLnBrk="1" fontAlgn="auto" latinLnBrk="0" hangingPunct="1">
                        <a:lnSpc>
                          <a:spcPct val="100000"/>
                        </a:lnSpc>
                        <a:spcBef>
                          <a:spcPts val="600"/>
                        </a:spcBef>
                        <a:spcAft>
                          <a:spcPts val="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drawing motivation from personal or family values like loyalty to others or Personal Courage to do what is right</a:t>
                      </a:r>
                    </a:p>
                    <a:p>
                      <a:pPr marL="461963" marR="0" lvl="0" indent="-115888" algn="l" defTabSz="457200" rtl="0" eaLnBrk="1" fontAlgn="auto" latinLnBrk="0" hangingPunct="1">
                        <a:lnSpc>
                          <a:spcPct val="100000"/>
                        </a:lnSpc>
                        <a:spcBef>
                          <a:spcPts val="600"/>
                        </a:spcBef>
                        <a:spcAft>
                          <a:spcPts val="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being proactive to build connection, rapport, </a:t>
                      </a:r>
                      <a:b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and trust]</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5286831"/>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6-A</a:t>
            </a:r>
          </a:p>
        </p:txBody>
      </p:sp>
      <p:sp>
        <p:nvSpPr>
          <p:cNvPr id="10" name="Isosceles Triangle 9">
            <a:extLst>
              <a:ext uri="{FF2B5EF4-FFF2-40B4-BE49-F238E27FC236}">
                <a16:creationId xmlns:a16="http://schemas.microsoft.com/office/drawing/2014/main" id="{78BF8DC5-2500-402A-BEC3-EE5F9E46D6C2}"/>
              </a:ext>
            </a:extLst>
          </p:cNvPr>
          <p:cNvSpPr/>
          <p:nvPr/>
        </p:nvSpPr>
        <p:spPr>
          <a:xfrm rot="5400000">
            <a:off x="4059936" y="8613648"/>
            <a:ext cx="344681" cy="33568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5" rIns="91330" bIns="45665"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p:cNvSpPr/>
          <p:nvPr/>
        </p:nvSpPr>
        <p:spPr>
          <a:xfrm>
            <a:off x="3744686" y="3429132"/>
            <a:ext cx="412292"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a:t>
            </a:r>
            <a:endParaRPr lang="en-US" sz="1400" dirty="0"/>
          </a:p>
        </p:txBody>
      </p:sp>
      <p:sp>
        <p:nvSpPr>
          <p:cNvPr id="9" name="TextBox 8">
            <a:extLst>
              <a:ext uri="{FF2B5EF4-FFF2-40B4-BE49-F238E27FC236}">
                <a16:creationId xmlns:a16="http://schemas.microsoft.com/office/drawing/2014/main" id="{6D1D5594-0965-4928-BC6C-2E2B76E16376}"/>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E25A2722-4563-5170-56E3-0118E84FB78A}"/>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Civilians-Practicing Ask Care Escort</a:t>
            </a:r>
          </a:p>
        </p:txBody>
      </p:sp>
    </p:spTree>
    <p:extLst>
      <p:ext uri="{BB962C8B-B14F-4D97-AF65-F5344CB8AC3E}">
        <p14:creationId xmlns:p14="http://schemas.microsoft.com/office/powerpoint/2010/main" val="1496523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520984003"/>
              </p:ext>
            </p:extLst>
          </p:nvPr>
        </p:nvGraphicFramePr>
        <p:xfrm>
          <a:off x="198437" y="384639"/>
          <a:ext cx="4114800" cy="2535936"/>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35964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Affirm that the strategies they have identified will aid them in effectively implementing the ACE process and making a positive difference in someone else’s life.</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95579803"/>
                  </a:ext>
                </a:extLst>
              </a:tr>
              <a:tr h="63453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With these strategies, you are more equipped to “break the ice” with someone who may be struggling with a life event or may be in crisis. </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techniques you’ve just identified can help you effectively implement the ACE process, and more importantly, can make a positive difference in someone’s life. </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This is a natural transition to the next slide.]</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6-B</a:t>
            </a:r>
          </a:p>
        </p:txBody>
      </p:sp>
      <p:sp>
        <p:nvSpPr>
          <p:cNvPr id="8" name="TextBox 7">
            <a:extLst>
              <a:ext uri="{FF2B5EF4-FFF2-40B4-BE49-F238E27FC236}">
                <a16:creationId xmlns:a16="http://schemas.microsoft.com/office/drawing/2014/main" id="{A215E507-7181-40A2-AF6B-1EDE9874FF98}"/>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F9D2B14F-25C1-1780-386A-14239B524FC7}"/>
              </a:ext>
            </a:extLst>
          </p:cNvPr>
          <p:cNvSpPr txBox="1"/>
          <p:nvPr/>
        </p:nvSpPr>
        <p:spPr>
          <a:xfrm>
            <a:off x="2278743" y="44305"/>
            <a:ext cx="4545572" cy="261967"/>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Training for DA Civilians-Practicing Ask Care Escort</a:t>
            </a:r>
          </a:p>
        </p:txBody>
      </p:sp>
    </p:spTree>
    <p:extLst>
      <p:ext uri="{BB962C8B-B14F-4D97-AF65-F5344CB8AC3E}">
        <p14:creationId xmlns:p14="http://schemas.microsoft.com/office/powerpoint/2010/main" val="18214979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969637744"/>
              </p:ext>
            </p:extLst>
          </p:nvPr>
        </p:nvGraphicFramePr>
        <p:xfrm>
          <a:off x="192589" y="3257839"/>
          <a:ext cx="4043177" cy="5680104"/>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521248">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spcBef>
                          <a:spcPts val="600"/>
                        </a:spcBef>
                        <a:buFontTx/>
                        <a:buNone/>
                      </a:pPr>
                      <a:r>
                        <a:rPr lang="en-US" sz="1100" b="1" dirty="0">
                          <a:solidFill>
                            <a:schemeClr val="tx1"/>
                          </a:solidFill>
                          <a:latin typeface="Arial" panose="020B0604020202020204" pitchFamily="34" charset="0"/>
                          <a:cs typeface="Arial" panose="020B0604020202020204" pitchFamily="34" charset="0"/>
                        </a:rPr>
                        <a:t>Provide</a:t>
                      </a:r>
                      <a:r>
                        <a:rPr lang="en-US" sz="1100" b="1" baseline="0" dirty="0">
                          <a:solidFill>
                            <a:schemeClr val="tx1"/>
                          </a:solidFill>
                          <a:latin typeface="Arial" panose="020B0604020202020204" pitchFamily="34" charset="0"/>
                          <a:cs typeface="Arial" panose="020B0604020202020204" pitchFamily="34" charset="0"/>
                        </a:rPr>
                        <a:t> some helpful considerations when it comes to ASKing someone about suicide.</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1825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spcBef>
                          <a:spcPts val="600"/>
                        </a:spcBef>
                        <a:buFontTx/>
                        <a:buNone/>
                      </a:pPr>
                      <a:r>
                        <a:rPr lang="en-US" sz="1100" b="1" dirty="0">
                          <a:solidFill>
                            <a:schemeClr val="tx1"/>
                          </a:solidFill>
                          <a:latin typeface="Arial" panose="020B0604020202020204" pitchFamily="34" charset="0"/>
                          <a:cs typeface="Arial" panose="020B0604020202020204" pitchFamily="34" charset="0"/>
                        </a:rPr>
                        <a:t>Provide</a:t>
                      </a:r>
                      <a:r>
                        <a:rPr lang="en-US" sz="1100" b="1" baseline="0" dirty="0">
                          <a:solidFill>
                            <a:schemeClr val="tx1"/>
                          </a:solidFill>
                          <a:latin typeface="Arial" panose="020B0604020202020204" pitchFamily="34" charset="0"/>
                          <a:cs typeface="Arial" panose="020B0604020202020204" pitchFamily="34" charset="0"/>
                        </a:rPr>
                        <a:t> some helpful considerations when it comes to ASKing someone about suicide.</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527991737"/>
                  </a:ext>
                </a:extLst>
              </a:tr>
              <a:tr h="268073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Here are some additional things to keep in mind when ASKing someone about suicide.</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Be direct</a:t>
                      </a:r>
                      <a:r>
                        <a:rPr lang="en-US" sz="1100" dirty="0">
                          <a:solidFill>
                            <a:schemeClr val="tx1"/>
                          </a:solidFill>
                          <a:latin typeface="Arial" panose="020B0604020202020204" pitchFamily="34" charset="0"/>
                          <a:cs typeface="Arial" panose="020B0604020202020204" pitchFamily="34" charset="0"/>
                        </a:rPr>
                        <a:t>.</a:t>
                      </a:r>
                      <a:r>
                        <a:rPr lang="en-US" sz="1100" baseline="0" dirty="0">
                          <a:solidFill>
                            <a:schemeClr val="tx1"/>
                          </a:solidFill>
                          <a:latin typeface="Arial" panose="020B0604020202020204" pitchFamily="34" charset="0"/>
                          <a:cs typeface="Arial" panose="020B0604020202020204" pitchFamily="34" charset="0"/>
                        </a:rPr>
                        <a:t> I</a:t>
                      </a:r>
                      <a:r>
                        <a:rPr lang="en-US" sz="1100" dirty="0">
                          <a:solidFill>
                            <a:schemeClr val="tx1"/>
                          </a:solidFill>
                          <a:latin typeface="Arial" panose="020B0604020202020204" pitchFamily="34" charset="0"/>
                          <a:cs typeface="Arial" panose="020B0604020202020204" pitchFamily="34" charset="0"/>
                        </a:rPr>
                        <a:t>t’s important to get a clear response.</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Consider what might</a:t>
                      </a:r>
                      <a:r>
                        <a:rPr lang="en-US" sz="1100" baseline="0" dirty="0">
                          <a:solidFill>
                            <a:schemeClr val="tx1"/>
                          </a:solidFill>
                          <a:latin typeface="Arial" panose="020B0604020202020204" pitchFamily="34" charset="0"/>
                          <a:cs typeface="Arial" panose="020B0604020202020204" pitchFamily="34" charset="0"/>
                        </a:rPr>
                        <a:t> hold you back from ASKing, such as your own personal challenges, and consider the </a:t>
                      </a:r>
                      <a:r>
                        <a:rPr lang="en-US" sz="1100" b="0" baseline="0" dirty="0">
                          <a:solidFill>
                            <a:schemeClr val="tx1"/>
                          </a:solidFill>
                          <a:latin typeface="Arial" panose="020B0604020202020204" pitchFamily="34" charset="0"/>
                          <a:cs typeface="Arial" panose="020B0604020202020204" pitchFamily="34" charset="0"/>
                        </a:rPr>
                        <a:t>strategies</a:t>
                      </a:r>
                      <a:r>
                        <a:rPr lang="en-US" sz="1100" baseline="0" dirty="0">
                          <a:solidFill>
                            <a:schemeClr val="tx1"/>
                          </a:solidFill>
                          <a:latin typeface="Arial" panose="020B0604020202020204" pitchFamily="34" charset="0"/>
                          <a:cs typeface="Arial" panose="020B0604020202020204" pitchFamily="34" charset="0"/>
                        </a:rPr>
                        <a:t> that may help you to overcome them.</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Trust that the benefits of ASKing outweigh any perceived costs. For example, ASKing may seem awkward or like you are butting in, but to overcome that discomfort, know this: it’s better to ask and be wrong than to not ask and have something terrible happen. </a:t>
                      </a:r>
                    </a:p>
                    <a:p>
                      <a:pPr marL="173038" marR="0" lvl="0" indent="-173038"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More than likely the person will thank you for asking about their well-being and now knows you have their back, which can help increase your connection and level of trust.</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5286831"/>
                  </a:ext>
                </a:extLst>
              </a:tr>
              <a:tr h="28372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ts val="60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226690602"/>
                  </a:ext>
                </a:extLst>
              </a:tr>
              <a:tr h="68730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038" marR="0" lvl="0" indent="-173038"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ASKing is the first step. Asking a question to check in with another person does more than give you valuable information; the act of asking also </a:t>
                      </a:r>
                      <a:b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shows that you CARE.  </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5971144"/>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7</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9" name="Rectangle 8"/>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4E22859-E55B-4ACF-A9A8-40978C39BC14}"/>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3" name="TextBox 2">
            <a:extLst>
              <a:ext uri="{FF2B5EF4-FFF2-40B4-BE49-F238E27FC236}">
                <a16:creationId xmlns:a16="http://schemas.microsoft.com/office/drawing/2014/main" id="{8679BC7D-F815-2344-FFA7-2E6F2EA1D8A0}"/>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Civilians-Practicing Ask Care Escort</a:t>
            </a:r>
          </a:p>
        </p:txBody>
      </p:sp>
    </p:spTree>
    <p:extLst>
      <p:ext uri="{BB962C8B-B14F-4D97-AF65-F5344CB8AC3E}">
        <p14:creationId xmlns:p14="http://schemas.microsoft.com/office/powerpoint/2010/main" val="3811625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7</a:t>
            </a:r>
            <a:r>
              <a:rPr lang="en-US" sz="1100" i="1" noProof="0" dirty="0">
                <a:solidFill>
                  <a:prstClr val="black"/>
                </a:solidFill>
                <a:latin typeface="Calibri" panose="020F0502020204030204"/>
              </a:rPr>
              <a:t>-B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336477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1478586508"/>
              </p:ext>
            </p:extLst>
          </p:nvPr>
        </p:nvGraphicFramePr>
        <p:xfrm>
          <a:off x="254000" y="3267962"/>
          <a:ext cx="4075362" cy="5831156"/>
        </p:xfrm>
        <a:graphic>
          <a:graphicData uri="http://schemas.openxmlformats.org/drawingml/2006/table">
            <a:tbl>
              <a:tblPr firstRow="1" bandRow="1">
                <a:tableStyleId>{5C22544A-7EE6-4342-B048-85BDC9FD1C3A}</a:tableStyleId>
              </a:tblPr>
              <a:tblGrid>
                <a:gridCol w="404758">
                  <a:extLst>
                    <a:ext uri="{9D8B030D-6E8A-4147-A177-3AD203B41FA5}">
                      <a16:colId xmlns:a16="http://schemas.microsoft.com/office/drawing/2014/main" val="20000"/>
                    </a:ext>
                  </a:extLst>
                </a:gridCol>
                <a:gridCol w="3670604">
                  <a:extLst>
                    <a:ext uri="{9D8B030D-6E8A-4147-A177-3AD203B41FA5}">
                      <a16:colId xmlns:a16="http://schemas.microsoft.com/office/drawing/2014/main" val="20001"/>
                    </a:ext>
                  </a:extLst>
                </a:gridCol>
              </a:tblGrid>
              <a:tr h="186266">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Provide</a:t>
                      </a:r>
                      <a:r>
                        <a:rPr lang="en-US" sz="1100" b="1" baseline="0" dirty="0">
                          <a:solidFill>
                            <a:schemeClr val="tx1"/>
                          </a:solidFill>
                          <a:latin typeface="Arial" panose="020B0604020202020204" pitchFamily="34" charset="0"/>
                          <a:cs typeface="Arial" panose="020B0604020202020204" pitchFamily="34" charset="0"/>
                        </a:rPr>
                        <a:t> an overview of active listening and empathy and how the skills can enhance the ACE process.</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algn="ctr">
                        <a:spcBef>
                          <a:spcPts val="0"/>
                        </a:spcBef>
                        <a:spcAft>
                          <a:spcPts val="600"/>
                        </a:spcAft>
                      </a:pPr>
                      <a:endParaRPr lang="en-US" sz="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i="1" dirty="0">
                          <a:solidFill>
                            <a:schemeClr val="tx1"/>
                          </a:solidFill>
                          <a:latin typeface="Arial" panose="020B0604020202020204" pitchFamily="34" charset="0"/>
                          <a:cs typeface="Arial" panose="020B0604020202020204" pitchFamily="34" charset="0"/>
                        </a:rPr>
                        <a:t>[SLIDE BUILDS]</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8090678"/>
                  </a:ext>
                </a:extLst>
              </a:tr>
              <a:tr h="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Introduce</a:t>
                      </a:r>
                      <a:r>
                        <a:rPr lang="en-US" sz="1100" b="1" baseline="0" dirty="0">
                          <a:solidFill>
                            <a:schemeClr val="tx1"/>
                          </a:solidFill>
                          <a:latin typeface="Arial" panose="020B0604020202020204" pitchFamily="34" charset="0"/>
                          <a:cs typeface="Arial" panose="020B0604020202020204" pitchFamily="34" charset="0"/>
                        </a:rPr>
                        <a:t> two skills that can help a person engage in the CARE step of ACE.</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277050112"/>
                  </a:ext>
                </a:extLst>
              </a:tr>
              <a:tr h="0">
                <a:tc>
                  <a:txBody>
                    <a:bodyPr/>
                    <a:lstStyle/>
                    <a:p>
                      <a:pPr algn="ct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you ASK a question, it can demonstrate you CARE, but </a:t>
                      </a:r>
                      <a:r>
                        <a:rPr kumimoji="0" lang="en-US" sz="1100" b="0" i="1" u="sng"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how you listen</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matters too. There are two skills that can help you when engaging in the CARE step of ACE: active listening and showing empathy. </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1123367"/>
                  </a:ext>
                </a:extLst>
              </a:tr>
              <a:tr h="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Provide</a:t>
                      </a:r>
                      <a:r>
                        <a:rPr lang="en-US" sz="1100" b="1" baseline="0" dirty="0">
                          <a:solidFill>
                            <a:schemeClr val="tx1"/>
                          </a:solidFill>
                          <a:latin typeface="Arial" panose="020B0604020202020204" pitchFamily="34" charset="0"/>
                          <a:cs typeface="Arial" panose="020B0604020202020204" pitchFamily="34" charset="0"/>
                        </a:rPr>
                        <a:t> an overview of active listening.</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93610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Listening is essential for effective communication. There is a difference between passively</a:t>
                      </a:r>
                      <a: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t> listening and actively listening. The latter takes intention and effort. </a:t>
                      </a:r>
                    </a:p>
                    <a:p>
                      <a:pPr marL="171450" marR="0" lvl="0" indent="-17145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Active listening implies listening thoughtfully</a:t>
                      </a:r>
                      <a: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t> and deliberately to capture the nuances of what the speaker is communicating. Techniques that support active listening include</a:t>
                      </a:r>
                    </a:p>
                    <a:p>
                      <a:pPr marL="461963" lvl="0" indent="-115888" fontAlgn="base">
                        <a:spcBef>
                          <a:spcPct val="0"/>
                        </a:spcBef>
                        <a:spcAft>
                          <a:spcPts val="600"/>
                        </a:spcAft>
                        <a:buFont typeface="Arial" panose="020B0604020202020204" pitchFamily="34" charset="0"/>
                        <a:buChar char="-"/>
                        <a:defRPr/>
                      </a:pP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nonverbal behaviors like an attentive and open posture, making appropriate eye contact, affirmative nods, and facial expressions that reflect the speaker’s emotion</a:t>
                      </a:r>
                    </a:p>
                    <a:p>
                      <a:pPr marL="461963" lvl="0" indent="-115888" fontAlgn="base">
                        <a:spcBef>
                          <a:spcPct val="0"/>
                        </a:spcBef>
                        <a:spcAft>
                          <a:spcPts val="600"/>
                        </a:spcAft>
                        <a:buFont typeface="Arial" panose="020B0604020202020204" pitchFamily="34" charset="0"/>
                        <a:buChar char="-"/>
                        <a:defRPr/>
                      </a:pP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verbal behaviors like</a:t>
                      </a:r>
                      <a:r>
                        <a:rPr lang="en-US" sz="1100" baseline="0" dirty="0">
                          <a:solidFill>
                            <a:schemeClr val="dk1"/>
                          </a:solidFill>
                          <a:latin typeface="Arial" panose="020B0604020202020204" pitchFamily="34" charset="0"/>
                          <a:ea typeface="Verdana" panose="020B0604030504040204" pitchFamily="34" charset="0"/>
                          <a:cs typeface="Arial" panose="020B0604020202020204" pitchFamily="34" charset="0"/>
                        </a:rPr>
                        <a:t> providing</a:t>
                      </a: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 affirming responses like “I see” or “go on,”</a:t>
                      </a:r>
                      <a:r>
                        <a:rPr lang="en-US" sz="1100" baseline="0" dirty="0">
                          <a:solidFill>
                            <a:schemeClr val="dk1"/>
                          </a:solidFill>
                          <a:latin typeface="Arial" panose="020B0604020202020204" pitchFamily="34" charset="0"/>
                          <a:ea typeface="Verdana" panose="020B0604030504040204" pitchFamily="34" charset="0"/>
                          <a:cs typeface="Arial" panose="020B0604020202020204" pitchFamily="34" charset="0"/>
                        </a:rPr>
                        <a:t> summarizing what is said to ensure understanding, and asking open-ended questions to gain </a:t>
                      </a:r>
                      <a:br>
                        <a:rPr lang="en-US" sz="1100" baseline="0" dirty="0">
                          <a:solidFill>
                            <a:schemeClr val="dk1"/>
                          </a:solidFill>
                          <a:latin typeface="Arial" panose="020B0604020202020204" pitchFamily="34" charset="0"/>
                          <a:ea typeface="Verdana" panose="020B0604030504040204" pitchFamily="34" charset="0"/>
                          <a:cs typeface="Arial" panose="020B0604020202020204" pitchFamily="34" charset="0"/>
                        </a:rPr>
                      </a:br>
                      <a:r>
                        <a:rPr lang="en-US" sz="1100" baseline="0" dirty="0">
                          <a:solidFill>
                            <a:schemeClr val="dk1"/>
                          </a:solidFill>
                          <a:latin typeface="Arial" panose="020B0604020202020204" pitchFamily="34" charset="0"/>
                          <a:ea typeface="Verdana" panose="020B0604030504040204" pitchFamily="34" charset="0"/>
                          <a:cs typeface="Arial" panose="020B0604020202020204" pitchFamily="34" charset="0"/>
                        </a:rPr>
                        <a:t>clarity and depth of understanding </a:t>
                      </a:r>
                      <a:endPar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8</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12" name="Isosceles Triangle 11">
            <a:extLst>
              <a:ext uri="{FF2B5EF4-FFF2-40B4-BE49-F238E27FC236}">
                <a16:creationId xmlns:a16="http://schemas.microsoft.com/office/drawing/2014/main" id="{78BF8DC5-2500-402A-BEC3-EE5F9E46D6C2}"/>
              </a:ext>
            </a:extLst>
          </p:cNvPr>
          <p:cNvSpPr/>
          <p:nvPr/>
        </p:nvSpPr>
        <p:spPr>
          <a:xfrm rot="5400000">
            <a:off x="4059936" y="8613648"/>
            <a:ext cx="344681" cy="33568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5" rIns="91330" bIns="45665"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F96D330-FA36-4677-8755-9031079D2A2D}"/>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3" name="TextBox 2">
            <a:extLst>
              <a:ext uri="{FF2B5EF4-FFF2-40B4-BE49-F238E27FC236}">
                <a16:creationId xmlns:a16="http://schemas.microsoft.com/office/drawing/2014/main" id="{CE66AD8F-2BD1-1497-807F-76E132652CA8}"/>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Civilians-Practicing Ask Care Escort</a:t>
            </a:r>
          </a:p>
        </p:txBody>
      </p:sp>
    </p:spTree>
    <p:extLst>
      <p:ext uri="{BB962C8B-B14F-4D97-AF65-F5344CB8AC3E}">
        <p14:creationId xmlns:p14="http://schemas.microsoft.com/office/powerpoint/2010/main" val="1299527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529612504"/>
              </p:ext>
            </p:extLst>
          </p:nvPr>
        </p:nvGraphicFramePr>
        <p:xfrm>
          <a:off x="198437" y="384639"/>
          <a:ext cx="4114800" cy="8510813"/>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634536">
                <a:tc>
                  <a:txBody>
                    <a:bodyPr/>
                    <a:lstStyle/>
                    <a:p>
                      <a:pPr algn="ct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baseline="0" dirty="0">
                          <a:solidFill>
                            <a:schemeClr val="tx1"/>
                          </a:solidFill>
                          <a:latin typeface="Arial" panose="020B0604020202020204" pitchFamily="34" charset="0"/>
                          <a:ea typeface="Verdana" panose="020B0604030504040204" pitchFamily="34" charset="0"/>
                          <a:cs typeface="Arial" panose="020B0604020202020204" pitchFamily="34" charset="0"/>
                        </a:rPr>
                        <a:t>Benefits of active listening include gaining a shared understanding of events, circumstances, and emotions involved in the conversation and it communicates back to the speaker that they are heard, respected, and cared for.</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7741095"/>
                  </a:ext>
                </a:extLst>
              </a:tr>
              <a:tr h="40008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Provide an overview of the skill of empathy.</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00374032"/>
                  </a:ext>
                </a:extLst>
              </a:tr>
              <a:tr h="63453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[CLICK TO ADVANCE]</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Empathy is a skill that can also help you to understand a person and their experiences at a deeper level. Specifically, empathy is the ability to recognize, understand, and appreciate another person’s situation, motives, perspectives, and feelings. </a:t>
                      </a:r>
                    </a:p>
                    <a:p>
                      <a:pPr marL="171450" lvl="0" indent="-171450">
                        <a:spcBef>
                          <a:spcPts val="600"/>
                        </a:spcBef>
                        <a:buFont typeface="Arial" panose="020B0604020202020204" pitchFamily="34" charset="0"/>
                        <a:buChar cha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One way to demonstrate empathy is to engage in active listening behaviors. Other ways to show empathy include</a:t>
                      </a:r>
                    </a:p>
                    <a:p>
                      <a:pPr marL="461963" lvl="0" indent="-115888">
                        <a:spcBef>
                          <a:spcPts val="600"/>
                        </a:spcBef>
                        <a:buFontTx/>
                        <a:buChar cha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putting aside your viewpoint and feelings and listening with an open mind</a:t>
                      </a:r>
                    </a:p>
                    <a:p>
                      <a:pPr marL="461963" lvl="0" indent="-115888">
                        <a:spcBef>
                          <a:spcPts val="600"/>
                        </a:spcBef>
                        <a:buFontTx/>
                        <a:buChar cha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allowing the speaker to finish sharing and refraining from giving unsolicited advice or your perspective</a:t>
                      </a:r>
                    </a:p>
                    <a:p>
                      <a:pPr marL="461963" lvl="0" indent="-115888">
                        <a:spcBef>
                          <a:spcPts val="600"/>
                        </a:spcBef>
                        <a:buFontTx/>
                        <a:buChar cha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asking thoughtful questions with a genuine curiosity and not with a planned agenda</a:t>
                      </a:r>
                    </a:p>
                    <a:p>
                      <a:pPr marL="461963" lvl="0" indent="-115888">
                        <a:spcBef>
                          <a:spcPts val="600"/>
                        </a:spcBef>
                        <a:buFontTx/>
                        <a:buChar cha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acknowledging and accepting their feelings as they are without trying to change how they feel</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8234030"/>
                  </a:ext>
                </a:extLst>
              </a:tr>
              <a:tr h="63453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Explain how active listening &amp; showing empathy can enhance the ACE process and support suicide prevention efforts.</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125408705"/>
                  </a:ext>
                </a:extLst>
              </a:tr>
              <a:tr h="63453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t>Engaging in the skills of active listening and showing empathy helps to build trust and rapport that, in turn, can bolster the protective factor of strong connections and can lead to more open and honest communication that gives more insight into how </a:t>
                      </a:r>
                      <a:b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br>
                      <a: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t>to best CARE for and if necessary, ESCORT the person. </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7447444"/>
                  </a:ext>
                </a:extLst>
              </a:tr>
              <a:tr h="30758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5.</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ts val="60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986895724"/>
                  </a:ext>
                </a:extLst>
              </a:tr>
              <a:tr h="63453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Once you have ASKed a question to open up lines of communication and have shown you CARE through active listening and showing empathy, now you’ve determined it is time to ESCORT.</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0286029"/>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8-B</a:t>
            </a:r>
          </a:p>
        </p:txBody>
      </p:sp>
      <p:sp>
        <p:nvSpPr>
          <p:cNvPr id="8" name="TextBox 7">
            <a:extLst>
              <a:ext uri="{FF2B5EF4-FFF2-40B4-BE49-F238E27FC236}">
                <a16:creationId xmlns:a16="http://schemas.microsoft.com/office/drawing/2014/main" id="{46CDF23E-F882-4654-A3EC-C5BA6F0DB52F}"/>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CB5A0DB8-8726-FC53-13B0-6DD950EF71C0}"/>
              </a:ext>
            </a:extLst>
          </p:cNvPr>
          <p:cNvSpPr txBox="1"/>
          <p:nvPr/>
        </p:nvSpPr>
        <p:spPr>
          <a:xfrm>
            <a:off x="2278743" y="44305"/>
            <a:ext cx="4545572" cy="261967"/>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Training for DA Civilians-Practicing Ask Care Escort</a:t>
            </a:r>
          </a:p>
        </p:txBody>
      </p:sp>
    </p:spTree>
    <p:extLst>
      <p:ext uri="{BB962C8B-B14F-4D97-AF65-F5344CB8AC3E}">
        <p14:creationId xmlns:p14="http://schemas.microsoft.com/office/powerpoint/2010/main" val="15080868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3685641375"/>
              </p:ext>
            </p:extLst>
          </p:nvPr>
        </p:nvGraphicFramePr>
        <p:xfrm>
          <a:off x="192589" y="3279259"/>
          <a:ext cx="4043177" cy="5593744"/>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605746">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Facilitate a discussion of the practical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application of ESCORT, such as identifying</a:t>
                      </a:r>
                      <a:r>
                        <a:rPr lang="en-US" sz="1100" b="1" baseline="0" dirty="0">
                          <a:solidFill>
                            <a:schemeClr val="tx1"/>
                          </a:solidFill>
                          <a:latin typeface="Arial" panose="020B0604020202020204" pitchFamily="34" charset="0"/>
                          <a:cs typeface="Arial" panose="020B0604020202020204" pitchFamily="34" charset="0"/>
                        </a:rPr>
                        <a:t> strategies to overcome potential challenges.</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14965">
                <a:tc>
                  <a:txBody>
                    <a:bodyPr/>
                    <a:lstStyle/>
                    <a:p>
                      <a:endParaRPr lang="en-US" sz="10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i="1" dirty="0">
                          <a:solidFill>
                            <a:schemeClr val="tx1"/>
                          </a:solidFill>
                          <a:latin typeface="Arial" panose="020B0604020202020204" pitchFamily="34" charset="0"/>
                          <a:cs typeface="Arial" panose="020B0604020202020204" pitchFamily="34" charset="0"/>
                        </a:rPr>
                        <a:t>[</a:t>
                      </a:r>
                      <a:r>
                        <a:rPr lang="en-US" sz="1100" b="1" i="1" dirty="0">
                          <a:solidFill>
                            <a:schemeClr val="tx1"/>
                          </a:solidFill>
                          <a:latin typeface="Arial" panose="020B0604020202020204" pitchFamily="34" charset="0"/>
                          <a:cs typeface="Arial" panose="020B0604020202020204" pitchFamily="34" charset="0"/>
                        </a:rPr>
                        <a:t>NOTE</a:t>
                      </a:r>
                      <a:r>
                        <a:rPr lang="en-US" sz="1100" i="1" dirty="0">
                          <a:solidFill>
                            <a:schemeClr val="tx1"/>
                          </a:solidFill>
                          <a:latin typeface="Arial" panose="020B0604020202020204" pitchFamily="34" charset="0"/>
                          <a:cs typeface="Arial" panose="020B0604020202020204" pitchFamily="34" charset="0"/>
                        </a:rPr>
                        <a:t>: T</a:t>
                      </a:r>
                      <a:r>
                        <a:rPr lang="en-US" sz="1100" i="1" kern="0" dirty="0">
                          <a:solidFill>
                            <a:schemeClr val="tx1"/>
                          </a:solidFill>
                          <a:latin typeface="Arial" panose="020B0604020202020204" pitchFamily="34" charset="0"/>
                          <a:cs typeface="Arial" panose="020B0604020202020204" pitchFamily="34" charset="0"/>
                        </a:rPr>
                        <a:t>he point of the discussions on this slide is not to determine </a:t>
                      </a:r>
                      <a:r>
                        <a:rPr lang="en-US" sz="1100" i="1" u="sng" kern="0" dirty="0">
                          <a:solidFill>
                            <a:schemeClr val="tx1"/>
                          </a:solidFill>
                          <a:latin typeface="Arial" panose="020B0604020202020204" pitchFamily="34" charset="0"/>
                          <a:cs typeface="Arial" panose="020B0604020202020204" pitchFamily="34" charset="0"/>
                        </a:rPr>
                        <a:t>which</a:t>
                      </a:r>
                      <a:r>
                        <a:rPr lang="en-US" sz="1100" i="1" kern="0" dirty="0">
                          <a:solidFill>
                            <a:schemeClr val="tx1"/>
                          </a:solidFill>
                          <a:latin typeface="Arial" panose="020B0604020202020204" pitchFamily="34" charset="0"/>
                          <a:cs typeface="Arial" panose="020B0604020202020204" pitchFamily="34" charset="0"/>
                        </a:rPr>
                        <a:t> resource someone would use/ ESCORT another person to; the point is to discuss </a:t>
                      </a:r>
                      <a:r>
                        <a:rPr lang="en-US" sz="1100" i="1" u="sng" kern="0" dirty="0">
                          <a:solidFill>
                            <a:schemeClr val="tx1"/>
                          </a:solidFill>
                          <a:latin typeface="Arial" panose="020B0604020202020204" pitchFamily="34" charset="0"/>
                          <a:cs typeface="Arial" panose="020B0604020202020204" pitchFamily="34" charset="0"/>
                        </a:rPr>
                        <a:t>how</a:t>
                      </a:r>
                      <a:r>
                        <a:rPr lang="en-US" sz="1100" i="1" kern="0" dirty="0">
                          <a:solidFill>
                            <a:schemeClr val="tx1"/>
                          </a:solidFill>
                          <a:latin typeface="Arial" panose="020B0604020202020204" pitchFamily="34" charset="0"/>
                          <a:cs typeface="Arial" panose="020B0604020202020204" pitchFamily="34" charset="0"/>
                        </a:rPr>
                        <a:t> they are going to help that person </a:t>
                      </a:r>
                      <a:r>
                        <a:rPr lang="en-US" sz="1100" i="1" u="sng" kern="0" dirty="0">
                          <a:solidFill>
                            <a:schemeClr val="tx1"/>
                          </a:solidFill>
                          <a:latin typeface="Arial" panose="020B0604020202020204" pitchFamily="34" charset="0"/>
                          <a:cs typeface="Arial" panose="020B0604020202020204" pitchFamily="34" charset="0"/>
                        </a:rPr>
                        <a:t>get to or utilize</a:t>
                      </a:r>
                      <a:r>
                        <a:rPr lang="en-US" sz="1100" i="1" u="none" kern="0" dirty="0">
                          <a:solidFill>
                            <a:schemeClr val="tx1"/>
                          </a:solidFill>
                          <a:latin typeface="Arial" panose="020B0604020202020204" pitchFamily="34" charset="0"/>
                          <a:cs typeface="Arial" panose="020B0604020202020204" pitchFamily="34" charset="0"/>
                        </a:rPr>
                        <a:t> </a:t>
                      </a:r>
                      <a:r>
                        <a:rPr lang="en-US" sz="1100" i="1" kern="0" dirty="0">
                          <a:solidFill>
                            <a:schemeClr val="tx1"/>
                          </a:solidFill>
                          <a:latin typeface="Arial" panose="020B0604020202020204" pitchFamily="34" charset="0"/>
                          <a:cs typeface="Arial" panose="020B0604020202020204" pitchFamily="34" charset="0"/>
                        </a:rPr>
                        <a:t>that resource.] </a:t>
                      </a: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629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Establish realistic expectations about the ESCORT step of ACE.</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55640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 an ideal world, when you move to the ESCORT step of ACE, the person you are helping will willingly and readily go with you/be escorted to the resource. This may not always be the case, however. The person you are helping may provide some resistance.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For example, they may politely decline and say they will visit or call the resource later. They may insist they feel better now and there’s no need for further action. Or, they may blatantly and violently refuse.  </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56406">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2.</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kern="1200" baseline="0" dirty="0">
                          <a:solidFill>
                            <a:schemeClr val="tx1"/>
                          </a:solidFill>
                          <a:latin typeface="Arial" panose="020B0604020202020204" pitchFamily="34" charset="0"/>
                          <a:cs typeface="Arial" panose="020B0604020202020204" pitchFamily="34" charset="0"/>
                        </a:rPr>
                        <a:t>Allow participants to discuss strategies someone </a:t>
                      </a:r>
                      <a:r>
                        <a:rPr lang="en-US" sz="1100" b="1" kern="0" dirty="0">
                          <a:solidFill>
                            <a:schemeClr val="tx1"/>
                          </a:solidFill>
                          <a:latin typeface="Arial" panose="020B0604020202020204" pitchFamily="34" charset="0"/>
                          <a:cs typeface="Arial" panose="020B0604020202020204" pitchFamily="34" charset="0"/>
                        </a:rPr>
                        <a:t>might use when trying to ESCORT a person to a helping resource and they are facing resistance.</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84093204"/>
                  </a:ext>
                </a:extLst>
              </a:tr>
              <a:tr h="55640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solidFill>
                            <a:schemeClr val="tx1"/>
                          </a:solidFill>
                          <a:latin typeface="Arial" panose="020B0604020202020204" pitchFamily="34" charset="0"/>
                          <a:cs typeface="Arial" panose="020B0604020202020204" pitchFamily="34" charset="0"/>
                        </a:rPr>
                        <a:t>When facing any difficult situation, it is always best to be as prepared as possible. So, in your small groups you will collaborate on ideas to support the </a:t>
                      </a:r>
                      <a:br>
                        <a:rPr lang="en-US" sz="1100" baseline="0" dirty="0">
                          <a:solidFill>
                            <a:schemeClr val="tx1"/>
                          </a:solidFill>
                          <a:latin typeface="Arial" panose="020B0604020202020204" pitchFamily="34" charset="0"/>
                          <a:cs typeface="Arial" panose="020B0604020202020204" pitchFamily="34" charset="0"/>
                        </a:rPr>
                      </a:br>
                      <a:r>
                        <a:rPr lang="en-US" sz="1100" baseline="0" dirty="0">
                          <a:solidFill>
                            <a:schemeClr val="tx1"/>
                          </a:solidFill>
                          <a:latin typeface="Arial" panose="020B0604020202020204" pitchFamily="34" charset="0"/>
                          <a:cs typeface="Arial" panose="020B0604020202020204" pitchFamily="34" charset="0"/>
                        </a:rPr>
                        <a:t>practical application of the ESCORT step of ACE.</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0323744"/>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9</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10" name="Isosceles Triangle 9">
            <a:extLst>
              <a:ext uri="{FF2B5EF4-FFF2-40B4-BE49-F238E27FC236}">
                <a16:creationId xmlns:a16="http://schemas.microsoft.com/office/drawing/2014/main" id="{78BF8DC5-2500-402A-BEC3-EE5F9E46D6C2}"/>
              </a:ext>
            </a:extLst>
          </p:cNvPr>
          <p:cNvSpPr/>
          <p:nvPr/>
        </p:nvSpPr>
        <p:spPr>
          <a:xfrm rot="5400000">
            <a:off x="4059936" y="8613648"/>
            <a:ext cx="301340" cy="301479"/>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5" rIns="91330" bIns="45665"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3706386" y="3296837"/>
            <a:ext cx="412292"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a:t>
            </a:r>
            <a:endParaRPr lang="en-US" sz="1400" dirty="0"/>
          </a:p>
        </p:txBody>
      </p:sp>
      <p:sp>
        <p:nvSpPr>
          <p:cNvPr id="12" name="TextBox 11">
            <a:extLst>
              <a:ext uri="{FF2B5EF4-FFF2-40B4-BE49-F238E27FC236}">
                <a16:creationId xmlns:a16="http://schemas.microsoft.com/office/drawing/2014/main" id="{3C19CBCF-4819-4CD2-916B-86CF8875FE87}"/>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684FFDFF-BB92-1CE1-D66B-D8545C35CF9D}"/>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Civilians-Practicing Ask Care Escort</a:t>
            </a:r>
          </a:p>
        </p:txBody>
      </p:sp>
    </p:spTree>
    <p:extLst>
      <p:ext uri="{BB962C8B-B14F-4D97-AF65-F5344CB8AC3E}">
        <p14:creationId xmlns:p14="http://schemas.microsoft.com/office/powerpoint/2010/main" val="32226026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910139214"/>
              </p:ext>
            </p:extLst>
          </p:nvPr>
        </p:nvGraphicFramePr>
        <p:xfrm>
          <a:off x="198437" y="384639"/>
          <a:ext cx="4114800" cy="8190528"/>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1261281">
                <a:tc>
                  <a:txBody>
                    <a:bodyPr/>
                    <a:lstStyle/>
                    <a:p>
                      <a:pPr algn="ctr">
                        <a:spcBef>
                          <a:spcPts val="0"/>
                        </a:spcBef>
                        <a:spcAft>
                          <a:spcPts val="600"/>
                        </a:spcAft>
                      </a:pPr>
                      <a:endParaRPr lang="en-US" sz="1100" b="1"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b="1" i="1" dirty="0">
                          <a:solidFill>
                            <a:schemeClr val="tx1"/>
                          </a:solidFill>
                          <a:latin typeface="Arial" panose="020B0604020202020204" pitchFamily="34" charset="0"/>
                          <a:cs typeface="Arial" panose="020B0604020202020204" pitchFamily="34" charset="0"/>
                        </a:rPr>
                        <a:t>[ASK]</a:t>
                      </a:r>
                      <a:r>
                        <a:rPr lang="en-US" sz="1100" dirty="0">
                          <a:solidFill>
                            <a:schemeClr val="tx1"/>
                          </a:solidFill>
                          <a:latin typeface="Arial" panose="020B0604020202020204" pitchFamily="34" charset="0"/>
                          <a:cs typeface="Arial" panose="020B0604020202020204" pitchFamily="34" charset="0"/>
                        </a:rPr>
                        <a:t> </a:t>
                      </a:r>
                      <a:r>
                        <a:rPr lang="en-US" sz="1100" b="0" dirty="0">
                          <a:solidFill>
                            <a:schemeClr val="tx1"/>
                          </a:solidFill>
                          <a:latin typeface="Arial" panose="020B0604020202020204" pitchFamily="34" charset="0"/>
                          <a:cs typeface="Arial" panose="020B0604020202020204" pitchFamily="34" charset="0"/>
                        </a:rPr>
                        <a:t>What are some strategies</a:t>
                      </a:r>
                      <a:r>
                        <a:rPr lang="en-US" sz="1100" b="0" baseline="0" dirty="0">
                          <a:solidFill>
                            <a:schemeClr val="tx1"/>
                          </a:solidFill>
                          <a:latin typeface="Arial" panose="020B0604020202020204" pitchFamily="34" charset="0"/>
                          <a:cs typeface="Arial" panose="020B0604020202020204" pitchFamily="34" charset="0"/>
                        </a:rPr>
                        <a:t>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 </a:t>
                      </a:r>
                      <a:r>
                        <a:rPr lang="en-US" sz="1100" b="0" kern="0" dirty="0">
                          <a:solidFill>
                            <a:schemeClr val="tx1"/>
                          </a:solidFill>
                          <a:latin typeface="Arial" panose="020B0604020202020204" pitchFamily="34" charset="0"/>
                          <a:cs typeface="Arial" panose="020B0604020202020204" pitchFamily="34" charset="0"/>
                        </a:rPr>
                        <a:t>person might use to overcome potential challenges or resistance when trying to ESCORT another person to a helping resource?</a:t>
                      </a:r>
                    </a:p>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participants to discuss as a small group. Then, restate the question and allow the groups to share their ideas with one another. Possible responses include</a:t>
                      </a:r>
                    </a:p>
                    <a:p>
                      <a:pPr marL="346075" marR="0" lvl="0" indent="-114300" algn="l" defTabSz="457200" rtl="0" eaLnBrk="1" fontAlgn="auto" latinLnBrk="0" hangingPunct="1">
                        <a:lnSpc>
                          <a:spcPct val="100000"/>
                        </a:lnSpc>
                        <a:spcBef>
                          <a:spcPts val="600"/>
                        </a:spcBef>
                        <a:spcAft>
                          <a:spcPts val="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if the person said “yes” to suicidal thoughts, be direct with the person and clearly state that because they said “yes,” that it is your duty and responsibility to ensure they get help</a:t>
                      </a:r>
                    </a:p>
                    <a:p>
                      <a:pPr marL="346075" marR="0" lvl="0" indent="-114300" algn="l" defTabSz="457200" rtl="0" eaLnBrk="1" fontAlgn="auto" latinLnBrk="0" hangingPunct="1">
                        <a:lnSpc>
                          <a:spcPct val="100000"/>
                        </a:lnSpc>
                        <a:spcBef>
                          <a:spcPts val="600"/>
                        </a:spcBef>
                        <a:spcAft>
                          <a:spcPts val="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the person if there is anyone from their support circle that they’d like to have accompany them to the helping resource along with the two of you</a:t>
                      </a:r>
                    </a:p>
                    <a:p>
                      <a:pPr marL="346075" marR="0" lvl="0" indent="-114300" algn="l" defTabSz="457200" rtl="0" eaLnBrk="1" fontAlgn="auto" latinLnBrk="0" hangingPunct="1">
                        <a:lnSpc>
                          <a:spcPct val="100000"/>
                        </a:lnSpc>
                        <a:spcBef>
                          <a:spcPts val="600"/>
                        </a:spcBef>
                        <a:spcAft>
                          <a:spcPts val="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include the person in identifying the helping resource that they will agree to be </a:t>
                      </a:r>
                      <a:r>
                        <a:rPr kumimoji="0" lang="en-US" sz="1100" b="0" i="1"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ESCORTed</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to]</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3393007"/>
                  </a:ext>
                </a:extLst>
              </a:tr>
              <a:tr h="0">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3.</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baseline="0" dirty="0">
                          <a:solidFill>
                            <a:schemeClr val="tx1"/>
                          </a:solidFill>
                          <a:latin typeface="Arial" panose="020B0604020202020204" pitchFamily="34" charset="0"/>
                          <a:cs typeface="Arial" panose="020B0604020202020204" pitchFamily="34" charset="0"/>
                        </a:rPr>
                        <a:t>Allow participants to discuss </a:t>
                      </a:r>
                      <a:r>
                        <a:rPr lang="en-US" sz="1100" b="1" dirty="0">
                          <a:solidFill>
                            <a:schemeClr val="tx1"/>
                          </a:solidFill>
                          <a:latin typeface="Arial" panose="020B0604020202020204" pitchFamily="34" charset="0"/>
                          <a:cs typeface="Arial" panose="020B0604020202020204" pitchFamily="34" charset="0"/>
                        </a:rPr>
                        <a:t>how they might handle the ESCORT process if they</a:t>
                      </a:r>
                      <a:r>
                        <a:rPr lang="en-US" sz="1100" b="1" baseline="0" dirty="0">
                          <a:solidFill>
                            <a:schemeClr val="tx1"/>
                          </a:solidFill>
                          <a:latin typeface="Arial" panose="020B0604020202020204" pitchFamily="34" charset="0"/>
                          <a:cs typeface="Arial" panose="020B0604020202020204" pitchFamily="34" charset="0"/>
                        </a:rPr>
                        <a:t> are (1) alone with the person and (2) talking to the person in crisis on the phone or </a:t>
                      </a:r>
                      <a:r>
                        <a:rPr lang="en-US" sz="1100" b="1" dirty="0">
                          <a:solidFill>
                            <a:schemeClr val="tx1"/>
                          </a:solidFill>
                          <a:latin typeface="Arial" panose="020B0604020202020204" pitchFamily="34" charset="0"/>
                          <a:cs typeface="Arial" panose="020B0604020202020204" pitchFamily="34" charset="0"/>
                        </a:rPr>
                        <a:t>over social media.</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270316695"/>
                  </a:ext>
                </a:extLst>
              </a:tr>
              <a:tr h="634536">
                <a:tc>
                  <a:txBody>
                    <a:bodyPr/>
                    <a:lstStyle/>
                    <a:p>
                      <a:pPr algn="ctr">
                        <a:spcBef>
                          <a:spcPts val="0"/>
                        </a:spcBef>
                        <a:spcAft>
                          <a:spcPts val="600"/>
                        </a:spcAft>
                      </a:pPr>
                      <a:endParaRPr lang="en-US" sz="1100" b="1"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baseline="0" dirty="0">
                          <a:solidFill>
                            <a:schemeClr val="tx1"/>
                          </a:solidFill>
                          <a:latin typeface="Arial" panose="020B0604020202020204" pitchFamily="34" charset="0"/>
                          <a:cs typeface="Arial" panose="020B0604020202020204" pitchFamily="34" charset="0"/>
                        </a:rPr>
                        <a:t>Now, discuss with your small group what your approach or strategies might be in two particular scenarios.</a:t>
                      </a: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b="1" i="1" baseline="0" dirty="0">
                          <a:solidFill>
                            <a:schemeClr val="tx1"/>
                          </a:solidFill>
                          <a:latin typeface="Arial" panose="020B0604020202020204" pitchFamily="34" charset="0"/>
                          <a:cs typeface="Arial" panose="020B0604020202020204" pitchFamily="34" charset="0"/>
                        </a:rPr>
                        <a:t>[ASK]</a:t>
                      </a:r>
                      <a:r>
                        <a:rPr lang="en-US" sz="1100" baseline="0" dirty="0">
                          <a:solidFill>
                            <a:schemeClr val="tx1"/>
                          </a:solidFill>
                          <a:latin typeface="Arial" panose="020B0604020202020204" pitchFamily="34" charset="0"/>
                          <a:cs typeface="Arial" panose="020B0604020202020204" pitchFamily="34" charset="0"/>
                        </a:rPr>
                        <a:t> What are some ESCORT strategies if you are alone with a person in crisis? And, how might you handle the ESCORT process if you are talking to a person in crisis on the phone or over social media?</a:t>
                      </a:r>
                    </a:p>
                    <a:p>
                      <a:pPr marL="0" marR="0" lvl="0" indent="0" algn="l"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lang="en-US" sz="1100" i="1" baseline="0" dirty="0">
                          <a:solidFill>
                            <a:schemeClr val="tx1"/>
                          </a:solidFill>
                          <a:latin typeface="Arial" panose="020B0604020202020204" pitchFamily="34" charset="0"/>
                          <a:cs typeface="Arial" panose="020B0604020202020204" pitchFamily="34" charset="0"/>
                        </a:rPr>
                        <a:t>[</a:t>
                      </a:r>
                      <a:r>
                        <a:rPr lang="en-US" sz="1100" b="1" i="1" baseline="0" dirty="0">
                          <a:solidFill>
                            <a:schemeClr val="tx1"/>
                          </a:solidFill>
                          <a:latin typeface="Arial" panose="020B0604020202020204" pitchFamily="34" charset="0"/>
                          <a:cs typeface="Arial" panose="020B0604020202020204" pitchFamily="34" charset="0"/>
                        </a:rPr>
                        <a:t>NOTE</a:t>
                      </a:r>
                      <a:r>
                        <a:rPr lang="en-US" sz="1100" i="1" baseline="0" dirty="0">
                          <a:solidFill>
                            <a:schemeClr val="tx1"/>
                          </a:solidFill>
                          <a:latin typeface="Arial" panose="020B0604020202020204" pitchFamily="34" charset="0"/>
                          <a:cs typeface="Arial" panose="020B0604020202020204" pitchFamily="34" charset="0"/>
                        </a:rPr>
                        <a:t>: Allow for small group discussions. Then, ask groups to share a few of their ideas. Examples might include</a:t>
                      </a:r>
                    </a:p>
                    <a:p>
                      <a:pPr marL="463550" marR="0" lvl="0" indent="-171450" algn="l" defTabSz="914400" rtl="0" eaLnBrk="0" fontAlgn="base" latinLnBrk="0" hangingPunct="0">
                        <a:lnSpc>
                          <a:spcPct val="100000"/>
                        </a:lnSpc>
                        <a:spcBef>
                          <a:spcPts val="600"/>
                        </a:spcBef>
                        <a:spcAft>
                          <a:spcPts val="0"/>
                        </a:spcAft>
                        <a:buClrTx/>
                        <a:buSzTx/>
                        <a:buFontTx/>
                        <a:buChar char="-"/>
                        <a:tabLst/>
                        <a:defRPr/>
                      </a:pPr>
                      <a:r>
                        <a:rPr lang="en-US" sz="1100" b="0" i="1" u="none" baseline="0" dirty="0">
                          <a:solidFill>
                            <a:schemeClr val="tx1"/>
                          </a:solidFill>
                          <a:latin typeface="Arial" panose="020B0604020202020204" pitchFamily="34" charset="0"/>
                          <a:cs typeface="Arial" panose="020B0604020202020204" pitchFamily="34" charset="0"/>
                        </a:rPr>
                        <a:t>in-person but alone: call 988 and putting a crisis line on speaker</a:t>
                      </a:r>
                    </a:p>
                    <a:p>
                      <a:pPr marL="463550" marR="0" lvl="0" indent="-171450" algn="l" defTabSz="914400" rtl="0" eaLnBrk="0" fontAlgn="base" latinLnBrk="0" hangingPunct="0">
                        <a:lnSpc>
                          <a:spcPct val="100000"/>
                        </a:lnSpc>
                        <a:spcBef>
                          <a:spcPts val="600"/>
                        </a:spcBef>
                        <a:spcAft>
                          <a:spcPts val="0"/>
                        </a:spcAft>
                        <a:buClrTx/>
                        <a:buSzTx/>
                        <a:buFontTx/>
                        <a:buChar char="-"/>
                        <a:tabLst/>
                        <a:defRPr/>
                      </a:pPr>
                      <a:r>
                        <a:rPr lang="en-US" sz="1100" b="0" i="1" u="none" baseline="0" dirty="0">
                          <a:solidFill>
                            <a:schemeClr val="tx1"/>
                          </a:solidFill>
                          <a:latin typeface="Arial" panose="020B0604020202020204" pitchFamily="34" charset="0"/>
                          <a:cs typeface="Arial" panose="020B0604020202020204" pitchFamily="34" charset="0"/>
                        </a:rPr>
                        <a:t>over phone/social media:</a:t>
                      </a:r>
                      <a:r>
                        <a:rPr lang="en-US" sz="1100" b="1" i="1" dirty="0">
                          <a:solidFill>
                            <a:schemeClr val="tx1"/>
                          </a:solidFill>
                          <a:latin typeface="Arial" panose="020B0604020202020204" pitchFamily="34" charset="0"/>
                          <a:cs typeface="Arial" panose="020B0604020202020204" pitchFamily="34" charset="0"/>
                        </a:rPr>
                        <a:t> </a:t>
                      </a:r>
                      <a:r>
                        <a:rPr lang="en-US" sz="1100" b="0" i="1" u="none" dirty="0">
                          <a:solidFill>
                            <a:schemeClr val="tx1"/>
                          </a:solidFill>
                          <a:latin typeface="Arial" panose="020B0604020202020204" pitchFamily="34" charset="0"/>
                          <a:cs typeface="Arial" panose="020B0604020202020204" pitchFamily="34" charset="0"/>
                        </a:rPr>
                        <a:t>determine</a:t>
                      </a:r>
                      <a:r>
                        <a:rPr lang="en-US" sz="1100" b="0" i="1" u="none" baseline="0" dirty="0">
                          <a:solidFill>
                            <a:schemeClr val="tx1"/>
                          </a:solidFill>
                          <a:latin typeface="Arial" panose="020B0604020202020204" pitchFamily="34" charset="0"/>
                          <a:cs typeface="Arial" panose="020B0604020202020204" pitchFamily="34" charset="0"/>
                        </a:rPr>
                        <a:t> their location so help can be sent while maintaining contact until help arrives]</a:t>
                      </a:r>
                      <a:endParaRPr lang="en-US" sz="1100" b="1" i="1" dirty="0">
                        <a:solidFill>
                          <a:schemeClr val="tx1"/>
                        </a:solidFill>
                        <a:latin typeface="Arial" panose="020B0604020202020204" pitchFamily="34" charset="0"/>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0315129"/>
                  </a:ext>
                </a:extLst>
              </a:tr>
              <a:tr h="266268">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4.</a:t>
                      </a: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dirty="0">
                          <a:latin typeface="Arial" panose="020B0604020202020204" pitchFamily="34" charset="0"/>
                          <a:cs typeface="Arial" panose="020B0604020202020204" pitchFamily="34" charset="0"/>
                        </a:rPr>
                        <a:t>Transition.</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441546840"/>
                  </a:ext>
                </a:extLst>
              </a:tr>
              <a:tr h="634536">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dirty="0">
                          <a:latin typeface="Arial" panose="020B0604020202020204" pitchFamily="34" charset="0"/>
                          <a:cs typeface="Arial" panose="020B0604020202020204" pitchFamily="34" charset="0"/>
                        </a:rPr>
                        <a:t>Let’s review some final considerations</a:t>
                      </a:r>
                      <a:r>
                        <a:rPr lang="en-US" sz="1100" b="0" baseline="0" dirty="0">
                          <a:latin typeface="Arial" panose="020B0604020202020204" pitchFamily="34" charset="0"/>
                          <a:cs typeface="Arial" panose="020B0604020202020204" pitchFamily="34" charset="0"/>
                        </a:rPr>
                        <a:t> in regard to ESCORTing a person that is in crisis.</a:t>
                      </a:r>
                      <a:endParaRPr lang="en-US" sz="1100" b="0" dirty="0">
                        <a:latin typeface="Arial" panose="020B0604020202020204" pitchFamily="34" charset="0"/>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9673344"/>
                  </a:ext>
                </a:extLst>
              </a:tr>
            </a:tbl>
          </a:graphicData>
        </a:graphic>
      </p:graphicFrame>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9-B</a:t>
            </a:r>
          </a:p>
        </p:txBody>
      </p:sp>
      <p:sp>
        <p:nvSpPr>
          <p:cNvPr id="9" name="Rectangle 8"/>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62108FF-0488-4897-8434-5D21633F8590}"/>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F5C5639C-710C-CB36-2142-4126BBF9F54E}"/>
              </a:ext>
            </a:extLst>
          </p:cNvPr>
          <p:cNvSpPr txBox="1"/>
          <p:nvPr/>
        </p:nvSpPr>
        <p:spPr>
          <a:xfrm>
            <a:off x="2278743" y="44305"/>
            <a:ext cx="4545572" cy="261967"/>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Training for DA Civilians-Practicing Ask Care Escort</a:t>
            </a:r>
          </a:p>
        </p:txBody>
      </p:sp>
    </p:spTree>
    <p:extLst>
      <p:ext uri="{BB962C8B-B14F-4D97-AF65-F5344CB8AC3E}">
        <p14:creationId xmlns:p14="http://schemas.microsoft.com/office/powerpoint/2010/main" val="2588277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i</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8" name="Rectangle 7">
            <a:extLst>
              <a:ext uri="{FF2B5EF4-FFF2-40B4-BE49-F238E27FC236}">
                <a16:creationId xmlns:a16="http://schemas.microsoft.com/office/drawing/2014/main" id="{AEC42057-D85E-47D2-A21F-F43475273095}"/>
              </a:ext>
            </a:extLst>
          </p:cNvPr>
          <p:cNvSpPr/>
          <p:nvPr/>
        </p:nvSpPr>
        <p:spPr>
          <a:xfrm>
            <a:off x="715454" y="726720"/>
            <a:ext cx="5427091" cy="286752"/>
          </a:xfrm>
          <a:prstGeom prst="rect">
            <a:avLst/>
          </a:prstGeom>
          <a:solidFill>
            <a:srgbClr val="FFCC00"/>
          </a:solidFill>
          <a:ln w="25400" cap="flat" cmpd="sng" algn="ctr">
            <a:solidFill>
              <a:srgbClr val="00956F"/>
            </a:solidFill>
            <a:prstDash val="solid"/>
            <a:miter lim="800000"/>
          </a:ln>
          <a:effectLst/>
        </p:spPr>
        <p:txBody>
          <a:bodyPr lIns="91421" tIns="45710" rIns="91421" bIns="45710"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300" b="1" i="0" u="none" strike="noStrike" kern="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Introduction</a:t>
            </a:r>
          </a:p>
        </p:txBody>
      </p:sp>
      <p:sp>
        <p:nvSpPr>
          <p:cNvPr id="9" name="Notes Placeholder 2">
            <a:extLst>
              <a:ext uri="{FF2B5EF4-FFF2-40B4-BE49-F238E27FC236}">
                <a16:creationId xmlns:a16="http://schemas.microsoft.com/office/drawing/2014/main" id="{123A3408-FA24-4A31-93B2-FE6FD6BB19F5}"/>
              </a:ext>
            </a:extLst>
          </p:cNvPr>
          <p:cNvSpPr txBox="1">
            <a:spLocks/>
          </p:cNvSpPr>
          <p:nvPr/>
        </p:nvSpPr>
        <p:spPr>
          <a:xfrm>
            <a:off x="471033" y="1326377"/>
            <a:ext cx="6025896" cy="6961096"/>
          </a:xfrm>
          <a:prstGeom prst="rect">
            <a:avLst/>
          </a:prstGeom>
        </p:spPr>
        <p:txBody>
          <a:bodyPr lIns="97081" tIns="48540" rIns="97081" bIns="48540"/>
          <a:lst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defTabSz="914400">
              <a:spcBef>
                <a:spcPts val="0"/>
              </a:spcBef>
              <a:spcAft>
                <a:spcPts val="0"/>
              </a:spcAft>
            </a:pPr>
            <a:endParaRPr lang="en-US" sz="1050" dirty="0">
              <a:solidFill>
                <a:prstClr val="black"/>
              </a:solidFill>
              <a:latin typeface="Verdana" panose="020B0604030504040204" pitchFamily="34" charset="0"/>
              <a:ea typeface="Verdana" panose="020B0604030504040204" pitchFamily="34" charset="0"/>
            </a:endParaRPr>
          </a:p>
          <a:p>
            <a:pPr defTabSz="914400">
              <a:spcBef>
                <a:spcPts val="0"/>
              </a:spcBef>
              <a:spcAft>
                <a:spcPts val="0"/>
              </a:spcAft>
            </a:pPr>
            <a:endParaRPr lang="en-US" sz="1050" dirty="0">
              <a:solidFill>
                <a:prstClr val="black"/>
              </a:solidFill>
              <a:latin typeface="Verdana" panose="020B0604030504040204" pitchFamily="34" charset="0"/>
              <a:ea typeface="Verdana" panose="020B0604030504040204" pitchFamily="34" charset="0"/>
            </a:endParaRPr>
          </a:p>
        </p:txBody>
      </p:sp>
      <p:sp>
        <p:nvSpPr>
          <p:cNvPr id="5" name="Notes Placeholder 1">
            <a:extLst>
              <a:ext uri="{FF2B5EF4-FFF2-40B4-BE49-F238E27FC236}">
                <a16:creationId xmlns:a16="http://schemas.microsoft.com/office/drawing/2014/main" id="{C53F2835-95CE-2EC9-3E72-65415A95DC43}"/>
              </a:ext>
            </a:extLst>
          </p:cNvPr>
          <p:cNvSpPr txBox="1">
            <a:spLocks/>
          </p:cNvSpPr>
          <p:nvPr/>
        </p:nvSpPr>
        <p:spPr>
          <a:xfrm>
            <a:off x="668421" y="1078806"/>
            <a:ext cx="5521155" cy="8067524"/>
          </a:xfrm>
          <a:prstGeom prst="rect">
            <a:avLst/>
          </a:prstGeom>
        </p:spPr>
        <p:txBody>
          <a:bodyPr lIns="95747" tIns="47873" rIns="95747" bIns="47873"/>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defTabSz="478734"/>
            <a:r>
              <a:rPr lang="en-US" dirty="0">
                <a:solidFill>
                  <a:prstClr val="black"/>
                </a:solidFill>
                <a:latin typeface="Arial" panose="020B0604020202020204" pitchFamily="34" charset="0"/>
                <a:cs typeface="Arial" panose="020B0604020202020204" pitchFamily="34" charset="0"/>
              </a:rPr>
              <a:t>The Army Suicide Prevention Program was instituted by CSA General John A. Wickham in 1984. Since that time, suicide prevention and awareness has evolved. In 2009, Ask, Care, Escort (ACE) training was introduced to update existing suicide prevention training and to respond to a rise in suicide rates. </a:t>
            </a:r>
          </a:p>
          <a:p>
            <a:pPr defTabSz="478734"/>
            <a:endParaRPr lang="en-US" dirty="0">
              <a:solidFill>
                <a:prstClr val="black"/>
              </a:solidFill>
              <a:latin typeface="Arial" panose="020B0604020202020204" pitchFamily="34" charset="0"/>
              <a:cs typeface="Arial" panose="020B0604020202020204" pitchFamily="34" charset="0"/>
            </a:endParaRPr>
          </a:p>
          <a:p>
            <a:pPr defTabSz="478734"/>
            <a:r>
              <a:rPr lang="en-US" dirty="0">
                <a:solidFill>
                  <a:prstClr val="black"/>
                </a:solidFill>
                <a:latin typeface="Arial" panose="020B0604020202020204" pitchFamily="34" charset="0"/>
                <a:cs typeface="Arial" panose="020B0604020202020204" pitchFamily="34" charset="0"/>
              </a:rPr>
              <a:t>ACE training introduced suicide prevention and intervention concepts that had proven successful outside of the Army. Its primary goals were to increase suicide awareness and improve the ability of Soldiers to identify team members who may be suicidal and get them to help. </a:t>
            </a:r>
          </a:p>
          <a:p>
            <a:pPr defTabSz="478734"/>
            <a:endParaRPr lang="en-US" dirty="0">
              <a:solidFill>
                <a:prstClr val="black"/>
              </a:solidFill>
              <a:latin typeface="Arial" panose="020B0604020202020204" pitchFamily="34" charset="0"/>
              <a:cs typeface="Arial" panose="020B0604020202020204" pitchFamily="34" charset="0"/>
            </a:endParaRPr>
          </a:p>
          <a:p>
            <a:pPr defTabSz="478734"/>
            <a:r>
              <a:rPr lang="en-US" dirty="0">
                <a:solidFill>
                  <a:prstClr val="black"/>
                </a:solidFill>
                <a:latin typeface="Arial" panose="020B0604020202020204" pitchFamily="34" charset="0"/>
                <a:cs typeface="Arial" panose="020B0604020202020204" pitchFamily="34" charset="0"/>
              </a:rPr>
              <a:t>In 2018, ACE training was updated to highlight its use not only during a crisis, but also before one occurs by incorporating Army team building and unit cohesion concepts. This training is aligned with the Center for Disease Control and Prevention's strategic comprehensive public health approach to suicide prevention.</a:t>
            </a:r>
          </a:p>
          <a:p>
            <a:pPr defTabSz="478734"/>
            <a:endParaRPr lang="en-US" dirty="0">
              <a:solidFill>
                <a:prstClr val="black"/>
              </a:solidFill>
              <a:latin typeface="Arial" panose="020B0604020202020204" pitchFamily="34" charset="0"/>
              <a:cs typeface="Arial" panose="020B0604020202020204" pitchFamily="34" charset="0"/>
            </a:endParaRPr>
          </a:p>
          <a:p>
            <a:r>
              <a:rPr lang="en-US" dirty="0">
                <a:solidFill>
                  <a:prstClr val="black"/>
                </a:solidFill>
                <a:latin typeface="Arial" panose="020B0604020202020204" pitchFamily="34" charset="0"/>
                <a:cs typeface="Arial" panose="020B0604020202020204" pitchFamily="34" charset="0"/>
              </a:rPr>
              <a:t>In 2022, the </a:t>
            </a:r>
            <a:r>
              <a:rPr lang="en-US" dirty="0">
                <a:latin typeface="Arial" panose="020B0604020202020204" pitchFamily="34" charset="0"/>
                <a:ea typeface="Calibri" panose="020F0502020204030204" pitchFamily="34" charset="0"/>
                <a:cs typeface="Arial" panose="020B0604020202020204" pitchFamily="34" charset="0"/>
              </a:rPr>
              <a:t>ACE suicide prevention and intervention material was updated yet again and coined ACE Base + 1. The training now consists of a base module along with a menu of “+1” modules that the unit’s command team can choose from based upon the unit’s needs. Together, the base module and the +1 module make up the mandatory one hour of annual suicide prevention and intervention training.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ea typeface="Calibri" panose="020F0502020204030204" pitchFamily="34" charset="0"/>
                <a:cs typeface="Arial" panose="020B0604020202020204" pitchFamily="34" charset="0"/>
              </a:rPr>
              <a:t>In addition to the tailored training approach, the training is now designed to be more interactive and conversational. In contrast to a traditional “annual briefing,” ACE Base +1 is an “annual conversation” at platoon level where Soldiers in the platoon are able to discuss how they can take care of one another on a human level as it pertains to suicide prevention and intervention.</a:t>
            </a:r>
          </a:p>
          <a:p>
            <a:pPr defTabSz="478734"/>
            <a:endParaRPr lang="en-US" dirty="0">
              <a:solidFill>
                <a:prstClr val="black"/>
              </a:solidFill>
              <a:latin typeface="Arial" panose="020B0604020202020204" pitchFamily="34" charset="0"/>
              <a:cs typeface="Arial" panose="020B0604020202020204" pitchFamily="34" charset="0"/>
            </a:endParaRPr>
          </a:p>
          <a:p>
            <a:pPr defTabSz="478734"/>
            <a:r>
              <a:rPr lang="en-US" dirty="0">
                <a:solidFill>
                  <a:prstClr val="black"/>
                </a:solidFill>
                <a:latin typeface="Arial" panose="020B0604020202020204" pitchFamily="34" charset="0"/>
                <a:cs typeface="Arial" panose="020B0604020202020204" pitchFamily="34" charset="0"/>
              </a:rPr>
              <a:t>In 2023, the Army’s suicide prevention and intervention training expanded to include a tailored curriculum for the Soldier’s Circle of Support members and for DA Civilians. DA Civilians interact with a variety of populations including Soldiers, Soldiers’ Circle of Support members, fellow DA Civilians, and their own personal Circle of Support. The Circle of Support includes anyone that the DA Civilian considers to be a priority within their support system, such as a spouse, significant other, parent, sibling, other family member, mentor, and friend. </a:t>
            </a:r>
            <a:r>
              <a:rPr lang="en-US" dirty="0">
                <a:latin typeface="Arial" panose="020B0604020202020204" pitchFamily="34" charset="0"/>
                <a:ea typeface="Calibri" panose="020F0502020204030204" pitchFamily="34" charset="0"/>
                <a:cs typeface="Arial" panose="020B0604020202020204" pitchFamily="34" charset="0"/>
              </a:rPr>
              <a:t>The intent is that offering DA Civilians the same knowledge and skills while using the same language and strategies can enable conversation between DA Civilians, Circle of Support, and Soldiers regarding suicide prevention and intervention. What’s more, it can promote effective communication, bolster protective factors like increased cohesion and connection, and increase suicide prevention efforts within the whole Army Family.</a:t>
            </a:r>
            <a:endParaRPr lang="en-US" dirty="0">
              <a:solidFill>
                <a:prstClr val="black"/>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0650366-E024-9D60-7E8D-DDAD94BBFBC8}"/>
              </a:ext>
            </a:extLst>
          </p:cNvPr>
          <p:cNvSpPr txBox="1"/>
          <p:nvPr/>
        </p:nvSpPr>
        <p:spPr>
          <a:xfrm>
            <a:off x="2278743" y="44305"/>
            <a:ext cx="4545572" cy="261967"/>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Training for DA Civilians-Practicing Ask Care Escort</a:t>
            </a:r>
          </a:p>
        </p:txBody>
      </p:sp>
    </p:spTree>
    <p:extLst>
      <p:ext uri="{BB962C8B-B14F-4D97-AF65-F5344CB8AC3E}">
        <p14:creationId xmlns:p14="http://schemas.microsoft.com/office/powerpoint/2010/main" val="12158659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1225384931"/>
              </p:ext>
            </p:extLst>
          </p:nvPr>
        </p:nvGraphicFramePr>
        <p:xfrm>
          <a:off x="192589" y="3306738"/>
          <a:ext cx="4043177" cy="4111484"/>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643131">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Provide some important considerations when it comes to the ESCORT step of ACE.</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6704">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spcBef>
                          <a:spcPts val="600"/>
                        </a:spcBef>
                        <a:buFontTx/>
                        <a:buNone/>
                      </a:pPr>
                      <a:r>
                        <a:rPr lang="en-US" sz="1100" b="1" dirty="0">
                          <a:solidFill>
                            <a:schemeClr val="tx1"/>
                          </a:solidFill>
                          <a:latin typeface="Arial" panose="020B0604020202020204" pitchFamily="34" charset="0"/>
                          <a:cs typeface="Arial" panose="020B0604020202020204" pitchFamily="34" charset="0"/>
                        </a:rPr>
                        <a:t>Provide</a:t>
                      </a:r>
                      <a:r>
                        <a:rPr lang="en-US" sz="1100" b="1" baseline="0" dirty="0">
                          <a:solidFill>
                            <a:schemeClr val="tx1"/>
                          </a:solidFill>
                          <a:latin typeface="Arial" panose="020B0604020202020204" pitchFamily="34" charset="0"/>
                          <a:cs typeface="Arial" panose="020B0604020202020204" pitchFamily="34" charset="0"/>
                        </a:rPr>
                        <a:t> some important considerations when it comes to ESCORTing someone who is in crisis.</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527991737"/>
                  </a:ext>
                </a:extLst>
              </a:tr>
              <a:tr h="674952">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When someone is in crisis, do not leave them alone, </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especially</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if they are suicidal. </a:t>
                      </a:r>
                    </a:p>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they refuse to go with you to a helping resource, use your phone to call for help and/or ask someone else to get help. </a:t>
                      </a:r>
                    </a:p>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they are suicidal, it may be best to call and have the help come to you. Remember, NEVER leave a person in crisis or who is suicidal alone. </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5286831"/>
                  </a:ext>
                </a:extLst>
              </a:tr>
              <a:tr h="44610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ts val="60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077788676"/>
                  </a:ext>
                </a:extLst>
              </a:tr>
              <a:tr h="674952">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marR="0" lvl="0" indent="-177800"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Now that we have worked on the fundamental parts of ACE, you are well-equipped and prepared for a simulation training exercise.</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2234612"/>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10-A</a:t>
            </a:r>
          </a:p>
        </p:txBody>
      </p:sp>
      <p:sp>
        <p:nvSpPr>
          <p:cNvPr id="12" name="Rectangle 11"/>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F2324C8-74CC-432A-8448-C2FEA5899032}"/>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DDB7FA90-93D0-EE96-1E95-0602D9FA9204}"/>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Civilians-Practicing Ask Care Escort</a:t>
            </a:r>
          </a:p>
        </p:txBody>
      </p:sp>
    </p:spTree>
    <p:extLst>
      <p:ext uri="{BB962C8B-B14F-4D97-AF65-F5344CB8AC3E}">
        <p14:creationId xmlns:p14="http://schemas.microsoft.com/office/powerpoint/2010/main" val="18041832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10</a:t>
            </a:r>
            <a:r>
              <a:rPr lang="en-US" sz="1100" i="1" noProof="0" dirty="0">
                <a:solidFill>
                  <a:prstClr val="black"/>
                </a:solidFill>
                <a:latin typeface="Calibri" panose="020F0502020204030204"/>
              </a:rPr>
              <a:t>-B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60822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4059469460"/>
              </p:ext>
            </p:extLst>
          </p:nvPr>
        </p:nvGraphicFramePr>
        <p:xfrm>
          <a:off x="192589" y="3293288"/>
          <a:ext cx="4043177" cy="454624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605746">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Set up the practical exercise</a:t>
                      </a:r>
                      <a:r>
                        <a:rPr lang="en-US" sz="1100" b="1" baseline="0" dirty="0">
                          <a:solidFill>
                            <a:schemeClr val="tx1"/>
                          </a:solidFill>
                          <a:latin typeface="Arial" panose="020B0604020202020204" pitchFamily="34" charset="0"/>
                          <a:cs typeface="Arial" panose="020B0604020202020204" pitchFamily="34" charset="0"/>
                        </a:rPr>
                        <a:t>.</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629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Set up the practical</a:t>
                      </a:r>
                      <a:r>
                        <a:rPr lang="en-US" sz="1100" b="1" baseline="0" dirty="0">
                          <a:solidFill>
                            <a:schemeClr val="tx1"/>
                          </a:solidFill>
                          <a:latin typeface="Arial" panose="020B0604020202020204" pitchFamily="34" charset="0"/>
                          <a:cs typeface="Arial" panose="020B0604020202020204" pitchFamily="34" charset="0"/>
                        </a:rPr>
                        <a:t> exercise.</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55640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lang="en-US" sz="1100" b="0" i="1" dirty="0">
                          <a:latin typeface="Arial" panose="020B0604020202020204" pitchFamily="34" charset="0"/>
                          <a:cs typeface="Arial" panose="020B0604020202020204" pitchFamily="34" charset="0"/>
                        </a:rPr>
                        <a:t>[</a:t>
                      </a:r>
                      <a:r>
                        <a:rPr lang="en-US" sz="1100" b="1" i="1" dirty="0">
                          <a:latin typeface="Arial" panose="020B0604020202020204" pitchFamily="34" charset="0"/>
                          <a:cs typeface="Arial" panose="020B0604020202020204" pitchFamily="34" charset="0"/>
                        </a:rPr>
                        <a:t>NOTE:</a:t>
                      </a:r>
                      <a:r>
                        <a:rPr lang="en-US" sz="1100" i="1" dirty="0">
                          <a:latin typeface="Arial" panose="020B0604020202020204" pitchFamily="34" charset="0"/>
                          <a:cs typeface="Arial" panose="020B0604020202020204" pitchFamily="34" charset="0"/>
                        </a:rPr>
                        <a:t> For this exercise, it is best to have the participants pair</a:t>
                      </a:r>
                      <a:r>
                        <a:rPr lang="en-US" sz="1100" i="1" baseline="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up. Space teams out if possible.]</a:t>
                      </a:r>
                      <a:endParaRPr lang="en-US" sz="1100" dirty="0">
                        <a:latin typeface="Arial" panose="020B0604020202020204" pitchFamily="34" charset="0"/>
                        <a:cs typeface="Arial" panose="020B0604020202020204" pitchFamily="34" charset="0"/>
                      </a:endParaRPr>
                    </a:p>
                    <a:p>
                      <a:pPr marL="231775" marR="0" lvl="0" indent="-231775"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purpose of this practical exercise is to provide you an opportunity to practice your ACE skills through a simulation training exercise.</a:t>
                      </a:r>
                    </a:p>
                    <a:p>
                      <a:pPr marL="231775" marR="0" lvl="0" indent="-231775"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For this exercise, you will break away from your small groups and pair up. </a:t>
                      </a:r>
                    </a:p>
                    <a:p>
                      <a:pPr marL="231775" marR="0" lvl="0" indent="-231775"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You and a partner will each take on a role as either someone struggling with a problem or an active listener ready to use ACE to respond appropriately.</a:t>
                      </a:r>
                    </a:p>
                    <a:p>
                      <a:pPr marL="228600" indent="-228600">
                        <a:lnSpc>
                          <a:spcPct val="100000"/>
                        </a:lnSpc>
                        <a:spcBef>
                          <a:spcPts val="600"/>
                        </a:spcBef>
                        <a:spcAft>
                          <a:spcPts val="0"/>
                        </a:spcAft>
                        <a:buSzPct val="100000"/>
                        <a:buFont typeface="Arial" panose="020B0604020202020204" pitchFamily="34" charset="0"/>
                        <a:buChar char="•"/>
                      </a:pPr>
                      <a:r>
                        <a:rPr lang="en-US" sz="1100" dirty="0">
                          <a:latin typeface="Arial" panose="020B0604020202020204" pitchFamily="34" charset="0"/>
                          <a:cs typeface="Arial" panose="020B0604020202020204" pitchFamily="34" charset="0"/>
                        </a:rPr>
                        <a:t>We</a:t>
                      </a:r>
                      <a:r>
                        <a:rPr lang="en-US" sz="1100" baseline="0" dirty="0">
                          <a:latin typeface="Arial" panose="020B0604020202020204" pitchFamily="34" charset="0"/>
                          <a:cs typeface="Arial" panose="020B0604020202020204" pitchFamily="34" charset="0"/>
                        </a:rPr>
                        <a:t> will conduct two rounds: Alpha and Bravo. E</a:t>
                      </a:r>
                      <a:r>
                        <a:rPr lang="en-US" sz="1100" dirty="0">
                          <a:latin typeface="Arial" panose="020B0604020202020204" pitchFamily="34" charset="0"/>
                          <a:cs typeface="Arial" panose="020B0604020202020204" pitchFamily="34" charset="0"/>
                        </a:rPr>
                        <a:t>ach partner will get an opportunity to play both roles</a:t>
                      </a:r>
                      <a:r>
                        <a:rPr lang="en-US" sz="1100" i="1" dirty="0">
                          <a:latin typeface="Arial" panose="020B0604020202020204" pitchFamily="34" charset="0"/>
                          <a:cs typeface="Arial" panose="020B0604020202020204" pitchFamily="34" charset="0"/>
                        </a:rPr>
                        <a:t>.</a:t>
                      </a:r>
                      <a:r>
                        <a:rPr lang="en-US" sz="1100" dirty="0">
                          <a:latin typeface="Arial" panose="020B0604020202020204" pitchFamily="34" charset="0"/>
                          <a:cs typeface="Arial" panose="020B0604020202020204" pitchFamily="34" charset="0"/>
                        </a:rPr>
                        <a:t> </a:t>
                      </a:r>
                    </a:p>
                    <a:p>
                      <a:pPr marL="228600" marR="0" lvl="0" indent="-228600" algn="l" defTabSz="457200" rtl="0" eaLnBrk="1" fontAlgn="auto" latinLnBrk="0" hangingPunct="1">
                        <a:lnSpc>
                          <a:spcPct val="100000"/>
                        </a:lnSpc>
                        <a:spcBef>
                          <a:spcPts val="600"/>
                        </a:spcBef>
                        <a:spcAft>
                          <a:spcPts val="0"/>
                        </a:spcAft>
                        <a:buClrTx/>
                        <a:buSzPct val="100000"/>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Lastly, but importantly, immerse yourself in this activity and take it seriously. It is important to practice having tough conversations so that you are able to use ACE skills when needed in real-life events.</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11-A</a:t>
            </a:r>
          </a:p>
        </p:txBody>
      </p:sp>
      <p:pic>
        <p:nvPicPr>
          <p:cNvPr id="2" name="Picture 1"/>
          <p:cNvPicPr>
            <a:picLocks noChangeAspect="1"/>
          </p:cNvPicPr>
          <p:nvPr/>
        </p:nvPicPr>
        <p:blipFill>
          <a:blip r:embed="rId3"/>
          <a:stretch>
            <a:fillRect/>
          </a:stretch>
        </p:blipFill>
        <p:spPr>
          <a:xfrm>
            <a:off x="3534792" y="3304687"/>
            <a:ext cx="670618" cy="640135"/>
          </a:xfrm>
          <a:prstGeom prst="rect">
            <a:avLst/>
          </a:prstGeom>
        </p:spPr>
      </p:pic>
      <p:sp>
        <p:nvSpPr>
          <p:cNvPr id="10" name="Isosceles Triangle 9">
            <a:extLst>
              <a:ext uri="{FF2B5EF4-FFF2-40B4-BE49-F238E27FC236}">
                <a16:creationId xmlns:a16="http://schemas.microsoft.com/office/drawing/2014/main" id="{78BF8DC5-2500-402A-BEC3-EE5F9E46D6C2}"/>
              </a:ext>
            </a:extLst>
          </p:cNvPr>
          <p:cNvSpPr/>
          <p:nvPr/>
        </p:nvSpPr>
        <p:spPr>
          <a:xfrm rot="5400000">
            <a:off x="4059936" y="8613648"/>
            <a:ext cx="301340" cy="301479"/>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5" rIns="91330" bIns="45665"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F1C0653-CBB0-4D9E-96E2-8A1076074A18}"/>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6093" rtl="0" eaLnBrk="1" fontAlgn="auto" latinLnBrk="0" hangingPunct="1">
              <a:lnSpc>
                <a:spcPct val="100000"/>
              </a:lnSpc>
              <a:spcBef>
                <a:spcPts val="0"/>
              </a:spcBef>
              <a:spcAft>
                <a:spcPts val="0"/>
              </a:spcAft>
              <a:buClrTx/>
              <a:buSzTx/>
              <a:buFontTx/>
              <a:buNone/>
              <a:tabLst/>
              <a:defRPr/>
            </a:pPr>
            <a:r>
              <a:rPr lang="en-US" sz="1200" i="1" dirty="0">
                <a:effectLst/>
                <a:latin typeface="Arial" panose="020B0604020202020204" pitchFamily="34" charset="0"/>
                <a:ea typeface="Calibri" panose="020F0502020204030204" pitchFamily="34" charset="0"/>
                <a:cs typeface="Arial" panose="020B0604020202020204" pitchFamily="34" charset="0"/>
              </a:rPr>
              <a:t>[</a:t>
            </a:r>
            <a:r>
              <a:rPr lang="en-US" sz="1200" b="1" i="1" dirty="0">
                <a:effectLst/>
                <a:latin typeface="Arial" panose="020B0604020202020204" pitchFamily="34" charset="0"/>
                <a:ea typeface="Calibri" panose="020F0502020204030204" pitchFamily="34" charset="0"/>
                <a:cs typeface="Arial" panose="020B0604020202020204" pitchFamily="34" charset="0"/>
              </a:rPr>
              <a:t>NOTE</a:t>
            </a:r>
            <a:r>
              <a:rPr lang="en-US" sz="1200" i="1" dirty="0">
                <a:effectLst/>
                <a:latin typeface="Arial" panose="020B0604020202020204" pitchFamily="34" charset="0"/>
                <a:ea typeface="Calibri" panose="020F0502020204030204" pitchFamily="34" charset="0"/>
                <a:cs typeface="Arial" panose="020B0604020202020204" pitchFamily="34" charset="0"/>
              </a:rPr>
              <a:t>: If the training has an odd number of participants, then a group of 3 will be necessary. In this case, give clear direction for the third person to assume the role as observer and to take notes of sustains and improves to offer valuable feedback to the group.]</a:t>
            </a:r>
            <a:endPar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4A1CD918-7E61-B4B8-006D-B84BC872DD1F}"/>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Civilians-Practicing Ask Care Escort</a:t>
            </a:r>
          </a:p>
        </p:txBody>
      </p:sp>
    </p:spTree>
    <p:extLst>
      <p:ext uri="{BB962C8B-B14F-4D97-AF65-F5344CB8AC3E}">
        <p14:creationId xmlns:p14="http://schemas.microsoft.com/office/powerpoint/2010/main" val="5167314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65059123"/>
              </p:ext>
            </p:extLst>
          </p:nvPr>
        </p:nvGraphicFramePr>
        <p:xfrm>
          <a:off x="198437" y="384639"/>
          <a:ext cx="4114800" cy="3588689"/>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576809">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2.</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kern="1200" baseline="0" dirty="0">
                          <a:solidFill>
                            <a:schemeClr val="tx1"/>
                          </a:solidFill>
                          <a:latin typeface="Arial" panose="020B0604020202020204" pitchFamily="34" charset="0"/>
                          <a:cs typeface="Arial" panose="020B0604020202020204" pitchFamily="34" charset="0"/>
                        </a:rPr>
                        <a:t>Instruct the participants to decide who will be Partner 1 and who will be Partner 2.</a:t>
                      </a:r>
                      <a:endParaRPr lang="en-US" sz="1100" b="1" dirty="0">
                        <a:latin typeface="Arial" panose="020B0604020202020204" pitchFamily="34" charset="0"/>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380763043"/>
                  </a:ext>
                </a:extLst>
              </a:tr>
              <a:tr h="1184986">
                <a:tc>
                  <a:txBody>
                    <a:bodyPr/>
                    <a:lstStyle/>
                    <a:p>
                      <a:pPr algn="ctr">
                        <a:spcBef>
                          <a:spcPts val="0"/>
                        </a:spcBef>
                        <a:spcAft>
                          <a:spcPts val="600"/>
                        </a:spcAft>
                      </a:pPr>
                      <a:endParaRPr lang="en-US" sz="1100" b="1"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l" defTabSz="457200" rtl="0" eaLnBrk="1" fontAlgn="auto" latinLnBrk="0" hangingPunct="1">
                        <a:lnSpc>
                          <a:spcPct val="100000"/>
                        </a:lnSpc>
                        <a:spcBef>
                          <a:spcPts val="600"/>
                        </a:spcBef>
                        <a:spcAft>
                          <a:spcPts val="0"/>
                        </a:spcAft>
                        <a:buClrTx/>
                        <a:buSzPct val="100000"/>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Before we</a:t>
                      </a:r>
                      <a:r>
                        <a:rPr lang="en-US" sz="1100" baseline="0" dirty="0">
                          <a:latin typeface="Arial" panose="020B0604020202020204" pitchFamily="34" charset="0"/>
                          <a:cs typeface="Arial" panose="020B0604020202020204" pitchFamily="34" charset="0"/>
                        </a:rPr>
                        <a:t> move on</a:t>
                      </a:r>
                      <a:r>
                        <a:rPr lang="en-US" sz="1100" dirty="0">
                          <a:latin typeface="Arial" panose="020B0604020202020204" pitchFamily="34" charset="0"/>
                          <a:cs typeface="Arial" panose="020B0604020202020204" pitchFamily="34" charset="0"/>
                        </a:rPr>
                        <a:t>, decide who will be Partner 1 and Partner 2.</a:t>
                      </a:r>
                    </a:p>
                    <a:p>
                      <a:pPr marL="228600" marR="0" lvl="0" indent="-228600" algn="l" defTabSz="457200" rtl="0" eaLnBrk="1" fontAlgn="auto" latinLnBrk="0" hangingPunct="1">
                        <a:lnSpc>
                          <a:spcPct val="100000"/>
                        </a:lnSpc>
                        <a:spcBef>
                          <a:spcPts val="600"/>
                        </a:spcBef>
                        <a:spcAft>
                          <a:spcPts val="0"/>
                        </a:spcAft>
                        <a:buClrTx/>
                        <a:buSzPct val="100000"/>
                        <a:buFont typeface="Arial" panose="020B0604020202020204" pitchFamily="34" charset="0"/>
                        <a:buChar char="•"/>
                        <a:tabLst/>
                        <a:defRPr/>
                      </a:pPr>
                      <a:r>
                        <a:rPr lang="en-US" sz="1100" baseline="0" dirty="0">
                          <a:latin typeface="Arial" panose="020B0604020202020204" pitchFamily="34" charset="0"/>
                          <a:cs typeface="Arial" panose="020B0604020202020204" pitchFamily="34" charset="0"/>
                        </a:rPr>
                        <a:t>For the first simulation exercise, Alpha round, Partner 1 will be practicing ACE and Partner 2 will be the individual facing some life struggles. </a:t>
                      </a:r>
                      <a:endParaRPr lang="en-US" sz="1100" dirty="0">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3393007"/>
                  </a:ext>
                </a:extLst>
              </a:tr>
              <a:tr h="391286">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3.</a:t>
                      </a: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dirty="0">
                          <a:latin typeface="Arial" panose="020B0604020202020204" pitchFamily="34" charset="0"/>
                          <a:cs typeface="Arial" panose="020B0604020202020204" pitchFamily="34" charset="0"/>
                        </a:rPr>
                        <a:t>Transition to the role-specific</a:t>
                      </a:r>
                      <a:r>
                        <a:rPr lang="en-US" sz="1100" b="1" baseline="0" dirty="0">
                          <a:latin typeface="Arial" panose="020B0604020202020204" pitchFamily="34" charset="0"/>
                          <a:cs typeface="Arial" panose="020B0604020202020204" pitchFamily="34" charset="0"/>
                        </a:rPr>
                        <a:t> instructions</a:t>
                      </a:r>
                      <a:r>
                        <a:rPr lang="en-US" sz="1100" b="1" dirty="0">
                          <a:latin typeface="Arial" panose="020B0604020202020204" pitchFamily="34" charset="0"/>
                          <a:cs typeface="Arial" panose="020B0604020202020204" pitchFamily="34" charset="0"/>
                        </a:rPr>
                        <a:t>.</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441546840"/>
                  </a:ext>
                </a:extLst>
              </a:tr>
              <a:tr h="702227">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latin typeface="Arial" panose="020B0604020202020204" pitchFamily="34" charset="0"/>
                          <a:cs typeface="Arial" panose="020B0604020202020204" pitchFamily="34" charset="0"/>
                        </a:rPr>
                        <a:t>On the next slide, you will be given the background information about your character and what you are expected to do during the simulation exercise.</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i="1" dirty="0">
                          <a:latin typeface="Arial" panose="020B0604020202020204" pitchFamily="34" charset="0"/>
                          <a:cs typeface="Arial" panose="020B0604020202020204" pitchFamily="34" charset="0"/>
                        </a:rPr>
                        <a:t>[</a:t>
                      </a:r>
                      <a:r>
                        <a:rPr lang="en-US" sz="1100" b="1" i="1" dirty="0">
                          <a:latin typeface="Arial" panose="020B0604020202020204" pitchFamily="34" charset="0"/>
                          <a:cs typeface="Arial" panose="020B0604020202020204" pitchFamily="34" charset="0"/>
                        </a:rPr>
                        <a:t>NOTE</a:t>
                      </a:r>
                      <a:r>
                        <a:rPr lang="en-US" sz="1100" i="1" dirty="0">
                          <a:latin typeface="Arial" panose="020B0604020202020204" pitchFamily="34" charset="0"/>
                          <a:cs typeface="Arial" panose="020B0604020202020204" pitchFamily="34" charset="0"/>
                        </a:rPr>
                        <a:t>:</a:t>
                      </a:r>
                      <a:r>
                        <a:rPr lang="en-US" sz="1100" i="1" baseline="0" dirty="0">
                          <a:latin typeface="Arial" panose="020B0604020202020204" pitchFamily="34" charset="0"/>
                          <a:cs typeface="Arial" panose="020B0604020202020204" pitchFamily="34" charset="0"/>
                        </a:rPr>
                        <a:t> Before transitioning to the next slide, be sure every one is paired up and has identified which </a:t>
                      </a:r>
                      <a:br>
                        <a:rPr lang="en-US" sz="1100" i="1" baseline="0" dirty="0">
                          <a:latin typeface="Arial" panose="020B0604020202020204" pitchFamily="34" charset="0"/>
                          <a:cs typeface="Arial" panose="020B0604020202020204" pitchFamily="34" charset="0"/>
                        </a:rPr>
                      </a:br>
                      <a:r>
                        <a:rPr lang="en-US" sz="1100" i="1" baseline="0" dirty="0">
                          <a:latin typeface="Arial" panose="020B0604020202020204" pitchFamily="34" charset="0"/>
                          <a:cs typeface="Arial" panose="020B0604020202020204" pitchFamily="34" charset="0"/>
                        </a:rPr>
                        <a:t>partner number they are so they are ready to read their respective instructions on the next slide.]</a:t>
                      </a:r>
                      <a:endParaRPr lang="en-US" sz="1100" b="0" dirty="0">
                        <a:latin typeface="Arial" panose="020B0604020202020204" pitchFamily="34" charset="0"/>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9673344"/>
                  </a:ext>
                </a:extLst>
              </a:tr>
            </a:tbl>
          </a:graphicData>
        </a:graphic>
      </p:graphicFrame>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11-B</a:t>
            </a:r>
          </a:p>
        </p:txBody>
      </p:sp>
      <p:sp>
        <p:nvSpPr>
          <p:cNvPr id="9" name="Rectangle 8"/>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5DBF6F0-5B70-4047-830A-50DF23592048}"/>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73809081-EA12-BE98-104D-2B8F59E3FF86}"/>
              </a:ext>
            </a:extLst>
          </p:cNvPr>
          <p:cNvSpPr txBox="1"/>
          <p:nvPr/>
        </p:nvSpPr>
        <p:spPr>
          <a:xfrm>
            <a:off x="2278743" y="44305"/>
            <a:ext cx="4545572" cy="261967"/>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Training for DA Civilians-Practicing Ask Care Escort</a:t>
            </a:r>
          </a:p>
        </p:txBody>
      </p:sp>
    </p:spTree>
    <p:extLst>
      <p:ext uri="{BB962C8B-B14F-4D97-AF65-F5344CB8AC3E}">
        <p14:creationId xmlns:p14="http://schemas.microsoft.com/office/powerpoint/2010/main" val="6510000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1498342819"/>
              </p:ext>
            </p:extLst>
          </p:nvPr>
        </p:nvGraphicFramePr>
        <p:xfrm>
          <a:off x="137710" y="3257839"/>
          <a:ext cx="4043177" cy="5832504"/>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539478">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Conduct Simulation Alpha.</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dirty="0">
                          <a:solidFill>
                            <a:schemeClr val="tx1"/>
                          </a:solidFill>
                          <a:latin typeface="Arial" panose="020B0604020202020204" pitchFamily="34" charset="0"/>
                          <a:cs typeface="Arial" panose="020B0604020202020204" pitchFamily="34" charset="0"/>
                        </a:rPr>
                        <a:t>Ask the participants to review their respective roles and instructions.</a:t>
                      </a:r>
                      <a:endParaRPr lang="en-US" sz="1100" b="1" kern="1200" dirty="0">
                        <a:solidFill>
                          <a:schemeClr val="accent5"/>
                        </a:solidFill>
                        <a:effectLst/>
                        <a:latin typeface="Arial" panose="020B0604020202020204" pitchFamily="34" charset="0"/>
                        <a:ea typeface="+mn-ea"/>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153168796"/>
                  </a:ext>
                </a:extLst>
              </a:tr>
              <a:tr h="80356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Bef>
                          <a:spcPts val="600"/>
                        </a:spcBef>
                        <a:buSzPct val="100000"/>
                        <a:buFont typeface="Arial" panose="020B0604020202020204" pitchFamily="34" charset="0"/>
                        <a:buChar char="•"/>
                      </a:pPr>
                      <a:r>
                        <a:rPr lang="en-US" sz="1100" baseline="0" dirty="0">
                          <a:latin typeface="Arial" panose="020B0604020202020204" pitchFamily="34" charset="0"/>
                          <a:cs typeface="Arial" panose="020B0604020202020204" pitchFamily="34" charset="0"/>
                        </a:rPr>
                        <a:t>When you are finished reading your specific role’s background and instructions, let me know by giving me a thumbs up.</a:t>
                      </a:r>
                    </a:p>
                    <a:p>
                      <a:pPr marL="0" indent="0">
                        <a:spcBef>
                          <a:spcPts val="600"/>
                        </a:spcBef>
                        <a:buSzPct val="100000"/>
                        <a:buFont typeface="Arial" panose="020B0604020202020204" pitchFamily="34" charset="0"/>
                        <a:buNone/>
                      </a:pPr>
                      <a:r>
                        <a:rPr lang="en-US" sz="1100" i="1" baseline="0" dirty="0">
                          <a:latin typeface="Arial" panose="020B0604020202020204" pitchFamily="34" charset="0"/>
                          <a:cs typeface="Arial" panose="020B0604020202020204" pitchFamily="34" charset="0"/>
                        </a:rPr>
                        <a:t>[</a:t>
                      </a:r>
                      <a:r>
                        <a:rPr lang="en-US" sz="1100" b="1" i="1" baseline="0" dirty="0">
                          <a:latin typeface="Arial" panose="020B0604020202020204" pitchFamily="34" charset="0"/>
                          <a:cs typeface="Arial" panose="020B0604020202020204" pitchFamily="34" charset="0"/>
                        </a:rPr>
                        <a:t>NOTE</a:t>
                      </a:r>
                      <a:r>
                        <a:rPr lang="en-US" sz="1100" i="1" baseline="0" dirty="0">
                          <a:latin typeface="Arial" panose="020B0604020202020204" pitchFamily="34" charset="0"/>
                          <a:cs typeface="Arial" panose="020B0604020202020204" pitchFamily="34" charset="0"/>
                        </a:rPr>
                        <a:t>: Provide as much time as needed for everyone to be comfortable with their individual role, yet do not provide too much time where they can study their partner’s background and instructions.]</a:t>
                      </a:r>
                      <a:endParaRPr lang="en-US" sz="1100" i="1" dirty="0">
                        <a:latin typeface="Arial" panose="020B0604020202020204" pitchFamily="34" charset="0"/>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0872258"/>
                  </a:ext>
                </a:extLst>
              </a:tr>
              <a:tr h="31883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Conduct</a:t>
                      </a:r>
                      <a:r>
                        <a:rPr lang="en-US" sz="1100" b="1" baseline="0" dirty="0">
                          <a:solidFill>
                            <a:schemeClr val="tx1"/>
                          </a:solidFill>
                          <a:latin typeface="Arial" panose="020B0604020202020204" pitchFamily="34" charset="0"/>
                          <a:cs typeface="Arial" panose="020B0604020202020204" pitchFamily="34" charset="0"/>
                        </a:rPr>
                        <a:t> </a:t>
                      </a:r>
                      <a:r>
                        <a:rPr lang="en-US" sz="1100" b="1" dirty="0">
                          <a:solidFill>
                            <a:schemeClr val="tx1"/>
                          </a:solidFill>
                          <a:latin typeface="Arial" panose="020B0604020202020204" pitchFamily="34" charset="0"/>
                          <a:cs typeface="Arial" panose="020B0604020202020204" pitchFamily="34" charset="0"/>
                        </a:rPr>
                        <a:t>the Simulation </a:t>
                      </a:r>
                      <a:r>
                        <a:rPr lang="en-US" sz="1100" b="1" baseline="0" dirty="0">
                          <a:solidFill>
                            <a:schemeClr val="tx1"/>
                          </a:solidFill>
                          <a:latin typeface="Arial" panose="020B0604020202020204" pitchFamily="34" charset="0"/>
                          <a:cs typeface="Arial" panose="020B0604020202020204" pitchFamily="34" charset="0"/>
                        </a:rPr>
                        <a:t>Alpha.</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249829428"/>
                  </a:ext>
                </a:extLst>
              </a:tr>
              <a:tr h="80356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Using the information you just read about your character role, you will have to simulate the scenario and act out the conversation.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Once the time is up, you will debrief with your partner to provide and receive feedback.</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You may begin.</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Keep track of time and monitor the simulation exercise. If groups end really early, encourage them to continue on with the simulation.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Once it appears most groups have finished their conversation, then transition to the guided team debrief on the next slide.]</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This is a natural transition to the next slide.]</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5208706"/>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12-A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3510269" y="3276380"/>
            <a:ext cx="670618" cy="640135"/>
          </a:xfrm>
          <a:prstGeom prst="rect">
            <a:avLst/>
          </a:prstGeom>
        </p:spPr>
      </p:pic>
      <p:sp>
        <p:nvSpPr>
          <p:cNvPr id="11" name="TextBox 10">
            <a:extLst>
              <a:ext uri="{FF2B5EF4-FFF2-40B4-BE49-F238E27FC236}">
                <a16:creationId xmlns:a16="http://schemas.microsoft.com/office/drawing/2014/main" id="{2D9BA4B9-B98B-4BED-9C57-B5CCC824F8A1}"/>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3" name="TextBox 2">
            <a:extLst>
              <a:ext uri="{FF2B5EF4-FFF2-40B4-BE49-F238E27FC236}">
                <a16:creationId xmlns:a16="http://schemas.microsoft.com/office/drawing/2014/main" id="{8CE80603-FF29-4D3E-1BDE-82C888B2B25A}"/>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Civilians-Practicing Ask Care Escort</a:t>
            </a:r>
          </a:p>
        </p:txBody>
      </p:sp>
    </p:spTree>
    <p:extLst>
      <p:ext uri="{BB962C8B-B14F-4D97-AF65-F5344CB8AC3E}">
        <p14:creationId xmlns:p14="http://schemas.microsoft.com/office/powerpoint/2010/main" val="479083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12-</a:t>
            </a:r>
            <a:r>
              <a:rPr lang="en-US" sz="1100" i="1" noProof="0" dirty="0">
                <a:solidFill>
                  <a:prstClr val="black"/>
                </a:solidFill>
                <a:latin typeface="Calibri" panose="020F0502020204030204"/>
              </a:rPr>
              <a:t>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9606245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1936009218"/>
              </p:ext>
            </p:extLst>
          </p:nvPr>
        </p:nvGraphicFramePr>
        <p:xfrm>
          <a:off x="192589" y="3190359"/>
          <a:ext cx="4043177" cy="500341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0">
                <a:tc>
                  <a:txBody>
                    <a:bodyPr/>
                    <a:lstStyle/>
                    <a:p>
                      <a:pPr algn="ctr"/>
                      <a:endParaRPr lang="en-US" sz="1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5635684"/>
                  </a:ext>
                </a:extLst>
              </a:tr>
              <a:tr h="605746">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Instruct </a:t>
                      </a:r>
                      <a:r>
                        <a:rPr lang="en-US" sz="1100" b="1" baseline="0" dirty="0">
                          <a:solidFill>
                            <a:schemeClr val="tx1"/>
                          </a:solidFill>
                          <a:latin typeface="Arial" panose="020B0604020202020204" pitchFamily="34" charset="0"/>
                          <a:cs typeface="Arial" panose="020B0604020202020204" pitchFamily="34" charset="0"/>
                        </a:rPr>
                        <a:t>the partner groups to </a:t>
                      </a:r>
                      <a:r>
                        <a:rPr lang="en-US" sz="1100" b="1" dirty="0">
                          <a:solidFill>
                            <a:schemeClr val="tx1"/>
                          </a:solidFill>
                          <a:latin typeface="Arial" panose="020B0604020202020204" pitchFamily="34" charset="0"/>
                          <a:cs typeface="Arial" panose="020B0604020202020204" pitchFamily="34" charset="0"/>
                        </a:rPr>
                        <a:t>debrief</a:t>
                      </a:r>
                      <a:r>
                        <a:rPr lang="en-US" sz="1100" b="1" baseline="0" dirty="0">
                          <a:solidFill>
                            <a:schemeClr val="tx1"/>
                          </a:solidFill>
                          <a:latin typeface="Arial" panose="020B0604020202020204" pitchFamily="34" charset="0"/>
                          <a:cs typeface="Arial" panose="020B0604020202020204" pitchFamily="34" charset="0"/>
                        </a:rPr>
                        <a:t>; encourage them to use the debrief questions as a guide for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giving specific and effective feedback.</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629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dirty="0">
                          <a:solidFill>
                            <a:schemeClr val="tx1"/>
                          </a:solidFill>
                          <a:latin typeface="Arial" panose="020B0604020202020204" pitchFamily="34" charset="0"/>
                          <a:cs typeface="Arial" panose="020B0604020202020204" pitchFamily="34" charset="0"/>
                        </a:rPr>
                        <a:t>Instruct </a:t>
                      </a:r>
                      <a:r>
                        <a:rPr lang="en-US" sz="1100" b="1" baseline="0" dirty="0">
                          <a:solidFill>
                            <a:schemeClr val="tx1"/>
                          </a:solidFill>
                          <a:latin typeface="Arial" panose="020B0604020202020204" pitchFamily="34" charset="0"/>
                          <a:cs typeface="Arial" panose="020B0604020202020204" pitchFamily="34" charset="0"/>
                        </a:rPr>
                        <a:t>the partner groups to </a:t>
                      </a:r>
                      <a:r>
                        <a:rPr lang="en-US" sz="1100" b="1" dirty="0">
                          <a:solidFill>
                            <a:schemeClr val="tx1"/>
                          </a:solidFill>
                          <a:latin typeface="Arial" panose="020B0604020202020204" pitchFamily="34" charset="0"/>
                          <a:cs typeface="Arial" panose="020B0604020202020204" pitchFamily="34" charset="0"/>
                        </a:rPr>
                        <a:t>debrief</a:t>
                      </a:r>
                      <a:r>
                        <a:rPr lang="en-US" sz="1100" b="1" baseline="0" dirty="0">
                          <a:solidFill>
                            <a:schemeClr val="tx1"/>
                          </a:solidFill>
                          <a:latin typeface="Arial" panose="020B0604020202020204" pitchFamily="34" charset="0"/>
                          <a:cs typeface="Arial" panose="020B0604020202020204" pitchFamily="34" charset="0"/>
                        </a:rPr>
                        <a:t>; encourage them to use the debrief questions as a guide for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giving specific and effective feedback.</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55640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 will give you time to debrief Alpha round.</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Use the debrief questions on the slide as a guide for giving specific and effective feedback to your partner based on their role and responsibilities. You do not need to answer each one.</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partner feedback. Use your discretion if more time is needed due to teams providing valuable feedback to one another.]</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56406">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Instruct the participants that they will switch roles and transition to Bravo round.</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511848155"/>
                  </a:ext>
                </a:extLst>
              </a:tr>
              <a:tr h="55640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Now you will switch roles. Partner 2 will now be the one to practice using ACE.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Next you will be given the background information and instructions for your respective role. </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This is a natural transition to the next slide.]</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8038738"/>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13-A</a:t>
            </a:r>
          </a:p>
        </p:txBody>
      </p:sp>
      <p:sp>
        <p:nvSpPr>
          <p:cNvPr id="9" name="Rectangle 8"/>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3677066" y="3443106"/>
            <a:ext cx="670618" cy="640135"/>
          </a:xfrm>
          <a:prstGeom prst="rect">
            <a:avLst/>
          </a:prstGeom>
        </p:spPr>
      </p:pic>
      <p:sp>
        <p:nvSpPr>
          <p:cNvPr id="11" name="TextBox 10">
            <a:extLst>
              <a:ext uri="{FF2B5EF4-FFF2-40B4-BE49-F238E27FC236}">
                <a16:creationId xmlns:a16="http://schemas.microsoft.com/office/drawing/2014/main" id="{33069A2B-196D-4033-B5A5-07B43F3DEA70}"/>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DA8EFB59-DAD8-3709-FA9B-5B8F8954057C}"/>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Civilians-Practicing Ask Care Escort</a:t>
            </a:r>
          </a:p>
        </p:txBody>
      </p:sp>
    </p:spTree>
    <p:extLst>
      <p:ext uri="{BB962C8B-B14F-4D97-AF65-F5344CB8AC3E}">
        <p14:creationId xmlns:p14="http://schemas.microsoft.com/office/powerpoint/2010/main" val="9593555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13-</a:t>
            </a:r>
            <a:r>
              <a:rPr lang="en-US" sz="1100" i="1" noProof="0" dirty="0">
                <a:solidFill>
                  <a:prstClr val="black"/>
                </a:solidFill>
                <a:latin typeface="Calibri" panose="020F0502020204030204"/>
              </a:rPr>
              <a:t>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738580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1771863358"/>
              </p:ext>
            </p:extLst>
          </p:nvPr>
        </p:nvGraphicFramePr>
        <p:xfrm>
          <a:off x="137710" y="3257839"/>
          <a:ext cx="4043177" cy="5497224"/>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539478">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Conduct </a:t>
                      </a:r>
                      <a:r>
                        <a:rPr lang="en-US" sz="1100" b="1" baseline="0" dirty="0">
                          <a:solidFill>
                            <a:schemeClr val="tx1"/>
                          </a:solidFill>
                          <a:latin typeface="Arial" panose="020B0604020202020204" pitchFamily="34" charset="0"/>
                          <a:cs typeface="Arial" panose="020B0604020202020204" pitchFamily="34" charset="0"/>
                        </a:rPr>
                        <a:t>Simulation Bravo.</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dirty="0">
                          <a:solidFill>
                            <a:schemeClr val="tx1"/>
                          </a:solidFill>
                          <a:latin typeface="Arial" panose="020B0604020202020204" pitchFamily="34" charset="0"/>
                          <a:cs typeface="Arial" panose="020B0604020202020204" pitchFamily="34" charset="0"/>
                        </a:rPr>
                        <a:t>Ask the participants to review their respective roles and instructions.</a:t>
                      </a:r>
                      <a:endParaRPr lang="en-US" sz="1100" b="1" kern="1200" dirty="0">
                        <a:solidFill>
                          <a:schemeClr val="tx1"/>
                        </a:solidFill>
                        <a:effectLst/>
                        <a:latin typeface="Arial" panose="020B0604020202020204" pitchFamily="34" charset="0"/>
                        <a:ea typeface="+mn-ea"/>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153168796"/>
                  </a:ext>
                </a:extLst>
              </a:tr>
              <a:tr h="80356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Bef>
                          <a:spcPts val="600"/>
                        </a:spcBef>
                        <a:buSzPct val="100000"/>
                        <a:buFont typeface="Arial" panose="020B0604020202020204" pitchFamily="34" charset="0"/>
                        <a:buChar char="•"/>
                      </a:pPr>
                      <a:r>
                        <a:rPr lang="en-US" sz="1100" baseline="0" dirty="0">
                          <a:solidFill>
                            <a:schemeClr val="tx1"/>
                          </a:solidFill>
                          <a:latin typeface="Arial" panose="020B0604020202020204" pitchFamily="34" charset="0"/>
                          <a:cs typeface="Arial" panose="020B0604020202020204" pitchFamily="34" charset="0"/>
                        </a:rPr>
                        <a:t>When you are finished reading your specific role’s background and instructions, let me know by giving me a thumbs up.</a:t>
                      </a:r>
                    </a:p>
                    <a:p>
                      <a:pPr marL="0" indent="0">
                        <a:spcBef>
                          <a:spcPts val="600"/>
                        </a:spcBef>
                        <a:buSzPct val="100000"/>
                        <a:buFont typeface="Arial" panose="020B0604020202020204" pitchFamily="34" charset="0"/>
                        <a:buNone/>
                      </a:pPr>
                      <a:r>
                        <a:rPr lang="en-US" sz="1100" i="1" baseline="0" dirty="0">
                          <a:solidFill>
                            <a:schemeClr val="tx1"/>
                          </a:solidFill>
                          <a:latin typeface="Arial" panose="020B0604020202020204" pitchFamily="34" charset="0"/>
                          <a:cs typeface="Arial" panose="020B0604020202020204" pitchFamily="34" charset="0"/>
                        </a:rPr>
                        <a:t>[</a:t>
                      </a:r>
                      <a:r>
                        <a:rPr lang="en-US" sz="1100" b="1" i="1" baseline="0" dirty="0">
                          <a:solidFill>
                            <a:schemeClr val="tx1"/>
                          </a:solidFill>
                          <a:latin typeface="Arial" panose="020B0604020202020204" pitchFamily="34" charset="0"/>
                          <a:cs typeface="Arial" panose="020B0604020202020204" pitchFamily="34" charset="0"/>
                        </a:rPr>
                        <a:t>NOTE</a:t>
                      </a:r>
                      <a:r>
                        <a:rPr lang="en-US" sz="1100" i="1" baseline="0" dirty="0">
                          <a:solidFill>
                            <a:schemeClr val="tx1"/>
                          </a:solidFill>
                          <a:latin typeface="Arial" panose="020B0604020202020204" pitchFamily="34" charset="0"/>
                          <a:cs typeface="Arial" panose="020B0604020202020204" pitchFamily="34" charset="0"/>
                        </a:rPr>
                        <a:t>: Provide as much time as needed for everyone to be comfortable with their individual role, yet do not provide too much time where they can study their partner’s background and instructions.]</a:t>
                      </a:r>
                      <a:endParaRPr lang="en-US" sz="1100" i="1" dirty="0">
                        <a:solidFill>
                          <a:schemeClr val="tx1"/>
                        </a:solidFill>
                        <a:latin typeface="Arial" panose="020B0604020202020204" pitchFamily="34" charset="0"/>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0872258"/>
                  </a:ext>
                </a:extLst>
              </a:tr>
              <a:tr h="34677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Conduct</a:t>
                      </a:r>
                      <a:r>
                        <a:rPr lang="en-US" sz="1100" b="1" baseline="0" dirty="0">
                          <a:solidFill>
                            <a:schemeClr val="tx1"/>
                          </a:solidFill>
                          <a:latin typeface="Arial" panose="020B0604020202020204" pitchFamily="34" charset="0"/>
                          <a:cs typeface="Arial" panose="020B0604020202020204" pitchFamily="34" charset="0"/>
                        </a:rPr>
                        <a:t> </a:t>
                      </a:r>
                      <a:r>
                        <a:rPr lang="en-US" sz="1100" b="1" dirty="0">
                          <a:solidFill>
                            <a:schemeClr val="tx1"/>
                          </a:solidFill>
                          <a:latin typeface="Arial" panose="020B0604020202020204" pitchFamily="34" charset="0"/>
                          <a:cs typeface="Arial" panose="020B0604020202020204" pitchFamily="34" charset="0"/>
                        </a:rPr>
                        <a:t>the </a:t>
                      </a:r>
                      <a:r>
                        <a:rPr lang="en-US" sz="1100" b="1" baseline="0" dirty="0">
                          <a:solidFill>
                            <a:schemeClr val="tx1"/>
                          </a:solidFill>
                          <a:latin typeface="Arial" panose="020B0604020202020204" pitchFamily="34" charset="0"/>
                          <a:cs typeface="Arial" panose="020B0604020202020204" pitchFamily="34" charset="0"/>
                        </a:rPr>
                        <a:t>Simulation Bravo.</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567767690"/>
                  </a:ext>
                </a:extLst>
              </a:tr>
              <a:tr h="80356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Just like in the Alpha round, you will simulate the scenario that will be followed by a debrief with your partner to provide and receive feedback.</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You may begin.</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Monitor the simulation exercise. If groups end really early, encourage them to continue on with the simulation exercise.</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Once it appears that most groups have finished their conversation, then transition to the guided team debrief on the next slide.]</a:t>
                      </a:r>
                      <a:endParaRPr lang="en-US" sz="1100" baseline="0" dirty="0">
                        <a:latin typeface="Arial" panose="020B0604020202020204" pitchFamily="34" charset="0"/>
                        <a:cs typeface="Arial" panose="020B0604020202020204" pitchFamily="34" charset="0"/>
                      </a:endParaRPr>
                    </a:p>
                    <a:p>
                      <a:pPr marL="0" indent="0">
                        <a:spcBef>
                          <a:spcPts val="600"/>
                        </a:spcBef>
                        <a:buSzPct val="100000"/>
                        <a:buFont typeface="Arial" panose="020B0604020202020204" pitchFamily="34" charset="0"/>
                        <a:buNone/>
                      </a:pPr>
                      <a:r>
                        <a:rPr lang="en-US" sz="1100" i="1" baseline="0" dirty="0">
                          <a:latin typeface="Arial" panose="020B0604020202020204" pitchFamily="34" charset="0"/>
                          <a:cs typeface="Arial" panose="020B0604020202020204" pitchFamily="34" charset="0"/>
                        </a:rPr>
                        <a:t>[</a:t>
                      </a:r>
                      <a:r>
                        <a:rPr lang="en-US" sz="1100" b="1" i="1" baseline="0" dirty="0">
                          <a:latin typeface="Arial" panose="020B0604020202020204" pitchFamily="34" charset="0"/>
                          <a:cs typeface="Arial" panose="020B0604020202020204" pitchFamily="34" charset="0"/>
                        </a:rPr>
                        <a:t>NOTE</a:t>
                      </a:r>
                      <a:r>
                        <a:rPr lang="en-US" sz="1100" i="1" baseline="0" dirty="0">
                          <a:latin typeface="Arial" panose="020B0604020202020204" pitchFamily="34" charset="0"/>
                          <a:cs typeface="Arial" panose="020B0604020202020204" pitchFamily="34" charset="0"/>
                        </a:rPr>
                        <a:t>: This is a natural transition to the next slide.]</a:t>
                      </a:r>
                      <a:endParaRPr lang="en-US" sz="1100" i="1" dirty="0">
                        <a:latin typeface="Arial" panose="020B0604020202020204" pitchFamily="34" charset="0"/>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4965769"/>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14-A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3510269" y="3276380"/>
            <a:ext cx="670618" cy="640135"/>
          </a:xfrm>
          <a:prstGeom prst="rect">
            <a:avLst/>
          </a:prstGeom>
        </p:spPr>
      </p:pic>
      <p:sp>
        <p:nvSpPr>
          <p:cNvPr id="11" name="TextBox 10">
            <a:extLst>
              <a:ext uri="{FF2B5EF4-FFF2-40B4-BE49-F238E27FC236}">
                <a16:creationId xmlns:a16="http://schemas.microsoft.com/office/drawing/2014/main" id="{BCD88D6E-5166-41D7-9DA8-CE853987572B}"/>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3" name="TextBox 2">
            <a:extLst>
              <a:ext uri="{FF2B5EF4-FFF2-40B4-BE49-F238E27FC236}">
                <a16:creationId xmlns:a16="http://schemas.microsoft.com/office/drawing/2014/main" id="{FDD889F3-9D13-F420-3E93-2C328974FE01}"/>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Civilians-Practicing Ask Care Escort</a:t>
            </a:r>
          </a:p>
        </p:txBody>
      </p:sp>
    </p:spTree>
    <p:extLst>
      <p:ext uri="{BB962C8B-B14F-4D97-AF65-F5344CB8AC3E}">
        <p14:creationId xmlns:p14="http://schemas.microsoft.com/office/powerpoint/2010/main" val="39104497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14-B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14885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ii</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3" name="TextBox 2">
            <a:extLst>
              <a:ext uri="{FF2B5EF4-FFF2-40B4-BE49-F238E27FC236}">
                <a16:creationId xmlns:a16="http://schemas.microsoft.com/office/drawing/2014/main" id="{52BCB4AC-00C9-B8DE-249A-741DA9D49B26}"/>
              </a:ext>
            </a:extLst>
          </p:cNvPr>
          <p:cNvSpPr txBox="1"/>
          <p:nvPr/>
        </p:nvSpPr>
        <p:spPr>
          <a:xfrm>
            <a:off x="715453" y="1113329"/>
            <a:ext cx="5427091" cy="7294305"/>
          </a:xfrm>
          <a:prstGeom prst="rect">
            <a:avLst/>
          </a:prstGeom>
          <a:noFill/>
        </p:spPr>
        <p:txBody>
          <a:bodyPr wrap="square">
            <a:spAutoFit/>
          </a:bodyPr>
          <a:lstStyle/>
          <a:p>
            <a:r>
              <a:rPr lang="en-US" sz="1200" b="1" u="sng" dirty="0">
                <a:latin typeface="Arial 12"/>
              </a:rPr>
              <a:t>Cohesive efforts</a:t>
            </a:r>
            <a:r>
              <a:rPr lang="en-US" sz="1200" b="1" dirty="0">
                <a:latin typeface="Arial 12"/>
              </a:rPr>
              <a:t>:</a:t>
            </a:r>
            <a:r>
              <a:rPr lang="en-US" sz="1200" dirty="0">
                <a:latin typeface="Arial 12"/>
              </a:rPr>
              <a:t> It is strongly recommended that this training be offered around the same time frame that Soldiers receive the ACE Unit Training. According to </a:t>
            </a:r>
            <a:r>
              <a:rPr lang="en-US" sz="1200" dirty="0">
                <a:latin typeface="Arial" panose="020B0604020202020204" pitchFamily="34" charset="0"/>
                <a:cs typeface="Arial" panose="020B0604020202020204" pitchFamily="34" charset="0"/>
              </a:rPr>
              <a:t>AR 600-63</a:t>
            </a:r>
            <a:r>
              <a:rPr lang="en-US" sz="1200" dirty="0">
                <a:latin typeface="Arial 12"/>
              </a:rPr>
              <a:t>, ACE suicide prevention and intervention training must be offered to Circle of Support members on an annual basis. The ACE Base for DA Civilians module resembles the content and format of the ACE Base module for Soldiers but has been tailored for DA Civilians.</a:t>
            </a:r>
          </a:p>
          <a:p>
            <a:endParaRPr lang="en-US" sz="1200" dirty="0">
              <a:latin typeface="Arial 12"/>
            </a:endParaRPr>
          </a:p>
          <a:p>
            <a:r>
              <a:rPr lang="en-US" sz="1200" dirty="0">
                <a:latin typeface="Arial 12"/>
              </a:rPr>
              <a:t>A majority of the examples, discussions, and activities are focused on how a DA Civilian might apply ACE concepts with Soldiers. The Soldier-focused examples are not to discount the importance of other people (e.g., family members, friends, coworkers) or relationships that participants have with others; instead, it is done intentionally to keep the training focused on the learning concepts. Also, it is the most universally relevant focus given every participant attending is there due to having vested interest in supporting Soldiers and the Army mission.</a:t>
            </a:r>
          </a:p>
          <a:p>
            <a:pPr>
              <a:spcBef>
                <a:spcPts val="0"/>
              </a:spcBef>
            </a:pPr>
            <a:endParaRPr lang="en-US" sz="1200" dirty="0">
              <a:latin typeface="Arial 12"/>
            </a:endParaRPr>
          </a:p>
          <a:p>
            <a:r>
              <a:rPr lang="en-US" sz="1200" b="1" u="sng" dirty="0">
                <a:latin typeface="Arial" panose="020B0604020202020204" pitchFamily="34" charset="0"/>
                <a:cs typeface="Arial" panose="020B0604020202020204" pitchFamily="34" charset="0"/>
              </a:rPr>
              <a:t>Facilitated discussion and engagement</a:t>
            </a:r>
            <a:r>
              <a:rPr lang="en-US" sz="1200" b="1" dirty="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 This training is designed to be facilitated by a single instructor and delivered in an interactive, discussion-based format (rather than conventional lecture or didactic format). Because this module utilizes group interaction, it is highly recommended that it be led by an instructor who is able and willing to elicit participant engagement through facilitating meaningful discussions and practical exercises. </a:t>
            </a:r>
            <a:r>
              <a:rPr lang="en-US" sz="1200" dirty="0">
                <a:latin typeface="Arial 12"/>
              </a:rPr>
              <a:t>The practical exercises are essential in allowing participants the opportunity to try out the </a:t>
            </a:r>
            <a:r>
              <a:rPr lang="en-US" sz="1200" dirty="0">
                <a:latin typeface="Arial" panose="020B0604020202020204" pitchFamily="34" charset="0"/>
                <a:cs typeface="Arial" panose="020B0604020202020204" pitchFamily="34" charset="0"/>
              </a:rPr>
              <a:t>Ask, Care, Escort process </a:t>
            </a:r>
            <a:r>
              <a:rPr lang="en-US" sz="1200" dirty="0">
                <a:latin typeface="Arial 12"/>
              </a:rPr>
              <a:t>strategies in a safe, non-threatening environment and develop competence and confidence to use the strategies in real-life scenarios.</a:t>
            </a:r>
            <a:r>
              <a:rPr lang="en-US" sz="1200" dirty="0">
                <a:latin typeface="Arial" panose="020B0604020202020204" pitchFamily="34" charset="0"/>
                <a:cs typeface="Arial" panose="020B0604020202020204" pitchFamily="34" charset="0"/>
              </a:rPr>
              <a:t> </a:t>
            </a:r>
          </a:p>
          <a:p>
            <a:endParaRPr lang="en-US" sz="1200" dirty="0">
              <a:latin typeface="Arial" panose="020B0604020202020204" pitchFamily="34" charset="0"/>
              <a:cs typeface="Arial" panose="020B0604020202020204" pitchFamily="34" charset="0"/>
            </a:endParaRPr>
          </a:p>
          <a:p>
            <a:r>
              <a:rPr lang="en-US" sz="1200" b="1" u="sng" dirty="0">
                <a:latin typeface="Arial" panose="020B0604020202020204" pitchFamily="34" charset="0"/>
                <a:cs typeface="Arial" panose="020B0604020202020204" pitchFamily="34" charset="0"/>
              </a:rPr>
              <a:t>Delivered in-person to small groups</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The ACE training for DA Civilians is intended to be delivered in person and it is highly recommended that this training be conducted with small groups (fewer than 40). In-person training allows for optimal engagement and also fosters relationship building amidst the participants. For example, </a:t>
            </a:r>
            <a:r>
              <a:rPr lang="en-US" sz="1200" dirty="0">
                <a:latin typeface="Arial 12"/>
              </a:rPr>
              <a:t>new friendships and support networks may be established among those attending this class. However, there may be circumstances that warrant a virtual training option in order to be realistic and inclusive to all DA Civilians who wish to participate (e.g., DA Civilians being geographically scattered, child-care constraints, work schedules). Trainers and command teams are advised to use their discretion to determine the best mode of delivery without compromising its value.</a:t>
            </a:r>
          </a:p>
        </p:txBody>
      </p:sp>
      <p:sp>
        <p:nvSpPr>
          <p:cNvPr id="5" name="TextBox 4">
            <a:extLst>
              <a:ext uri="{FF2B5EF4-FFF2-40B4-BE49-F238E27FC236}">
                <a16:creationId xmlns:a16="http://schemas.microsoft.com/office/drawing/2014/main" id="{32E8C723-39F2-D11B-2217-298D29ACD067}"/>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Civilians- Practicing Ask Care Escort</a:t>
            </a:r>
          </a:p>
        </p:txBody>
      </p:sp>
      <p:sp>
        <p:nvSpPr>
          <p:cNvPr id="8" name="Rectangle 7">
            <a:extLst>
              <a:ext uri="{FF2B5EF4-FFF2-40B4-BE49-F238E27FC236}">
                <a16:creationId xmlns:a16="http://schemas.microsoft.com/office/drawing/2014/main" id="{E38BAEFC-CB93-E8B3-13DE-0F7ED27323FA}"/>
              </a:ext>
            </a:extLst>
          </p:cNvPr>
          <p:cNvSpPr/>
          <p:nvPr/>
        </p:nvSpPr>
        <p:spPr>
          <a:xfrm>
            <a:off x="715454" y="726720"/>
            <a:ext cx="5427091" cy="286752"/>
          </a:xfrm>
          <a:prstGeom prst="rect">
            <a:avLst/>
          </a:prstGeom>
          <a:solidFill>
            <a:srgbClr val="FFCC00"/>
          </a:solidFill>
          <a:ln w="25400" cap="flat" cmpd="sng" algn="ctr">
            <a:solidFill>
              <a:srgbClr val="00956F"/>
            </a:solidFill>
            <a:prstDash val="solid"/>
            <a:miter lim="800000"/>
          </a:ln>
          <a:effectLst/>
        </p:spPr>
        <p:txBody>
          <a:bodyPr lIns="91421" tIns="45710" rIns="91421" bIns="45710"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300" b="1" i="0" u="none" strike="noStrike" kern="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Intent</a:t>
            </a:r>
          </a:p>
        </p:txBody>
      </p:sp>
    </p:spTree>
    <p:extLst>
      <p:ext uri="{BB962C8B-B14F-4D97-AF65-F5344CB8AC3E}">
        <p14:creationId xmlns:p14="http://schemas.microsoft.com/office/powerpoint/2010/main" val="41567432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380332046"/>
              </p:ext>
            </p:extLst>
          </p:nvPr>
        </p:nvGraphicFramePr>
        <p:xfrm>
          <a:off x="192589" y="3190359"/>
          <a:ext cx="4043177" cy="4237110"/>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0">
                <a:tc>
                  <a:txBody>
                    <a:bodyPr/>
                    <a:lstStyle/>
                    <a:p>
                      <a:pPr algn="ctr"/>
                      <a:endParaRPr lang="en-US" sz="1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5635684"/>
                  </a:ext>
                </a:extLst>
              </a:tr>
              <a:tr h="605746">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Instruct </a:t>
                      </a:r>
                      <a:r>
                        <a:rPr lang="en-US" sz="1100" b="1" baseline="0" dirty="0">
                          <a:solidFill>
                            <a:schemeClr val="tx1"/>
                          </a:solidFill>
                          <a:latin typeface="Arial" panose="020B0604020202020204" pitchFamily="34" charset="0"/>
                          <a:cs typeface="Arial" panose="020B0604020202020204" pitchFamily="34" charset="0"/>
                        </a:rPr>
                        <a:t>the partner groups to </a:t>
                      </a:r>
                      <a:r>
                        <a:rPr lang="en-US" sz="1100" b="1" dirty="0">
                          <a:solidFill>
                            <a:schemeClr val="tx1"/>
                          </a:solidFill>
                          <a:latin typeface="Arial" panose="020B0604020202020204" pitchFamily="34" charset="0"/>
                          <a:cs typeface="Arial" panose="020B0604020202020204" pitchFamily="34" charset="0"/>
                        </a:rPr>
                        <a:t>debrief</a:t>
                      </a:r>
                      <a:r>
                        <a:rPr lang="en-US" sz="1100" b="1" baseline="0" dirty="0">
                          <a:solidFill>
                            <a:schemeClr val="tx1"/>
                          </a:solidFill>
                          <a:latin typeface="Arial" panose="020B0604020202020204" pitchFamily="34" charset="0"/>
                          <a:cs typeface="Arial" panose="020B0604020202020204" pitchFamily="34" charset="0"/>
                        </a:rPr>
                        <a:t>; encourage them to use the debrief questions as a guide for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giving specific and effective feedback.</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629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dirty="0">
                          <a:solidFill>
                            <a:schemeClr val="tx1"/>
                          </a:solidFill>
                          <a:latin typeface="Arial" panose="020B0604020202020204" pitchFamily="34" charset="0"/>
                          <a:cs typeface="Arial" panose="020B0604020202020204" pitchFamily="34" charset="0"/>
                        </a:rPr>
                        <a:t>Instruct </a:t>
                      </a:r>
                      <a:r>
                        <a:rPr lang="en-US" sz="1100" b="1" baseline="0" dirty="0">
                          <a:solidFill>
                            <a:schemeClr val="tx1"/>
                          </a:solidFill>
                          <a:latin typeface="Arial" panose="020B0604020202020204" pitchFamily="34" charset="0"/>
                          <a:cs typeface="Arial" panose="020B0604020202020204" pitchFamily="34" charset="0"/>
                        </a:rPr>
                        <a:t>the partner groups to </a:t>
                      </a:r>
                      <a:r>
                        <a:rPr lang="en-US" sz="1100" b="1" dirty="0">
                          <a:solidFill>
                            <a:schemeClr val="tx1"/>
                          </a:solidFill>
                          <a:latin typeface="Arial" panose="020B0604020202020204" pitchFamily="34" charset="0"/>
                          <a:cs typeface="Arial" panose="020B0604020202020204" pitchFamily="34" charset="0"/>
                        </a:rPr>
                        <a:t>debrief</a:t>
                      </a:r>
                      <a:r>
                        <a:rPr lang="en-US" sz="1100" b="1" baseline="0" dirty="0">
                          <a:solidFill>
                            <a:schemeClr val="tx1"/>
                          </a:solidFill>
                          <a:latin typeface="Arial" panose="020B0604020202020204" pitchFamily="34" charset="0"/>
                          <a:cs typeface="Arial" panose="020B0604020202020204" pitchFamily="34" charset="0"/>
                        </a:rPr>
                        <a:t>; encourage them to use the debrief questions as a guide for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giving specific and effective feedback.</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55640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Like before, I will give you time to debrief Bravo round.</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Use the debrief questions on the slide as a guide for giving specific and effective feedback to your partner based on their role and responsibilities. You do not need to talk about each question.</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Use your discretion if more time is needed due to teams providing valuable feedback to one another.]</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10220">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511848155"/>
                  </a:ext>
                </a:extLst>
              </a:tr>
              <a:tr h="55640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Now that we have completed the simulation training exercise, let’s do an AAR. </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8038738"/>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15</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9" name="Rectangle 8"/>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3662910" y="3401639"/>
            <a:ext cx="670618" cy="640135"/>
          </a:xfrm>
          <a:prstGeom prst="rect">
            <a:avLst/>
          </a:prstGeom>
        </p:spPr>
      </p:pic>
      <p:sp>
        <p:nvSpPr>
          <p:cNvPr id="11" name="TextBox 10">
            <a:extLst>
              <a:ext uri="{FF2B5EF4-FFF2-40B4-BE49-F238E27FC236}">
                <a16:creationId xmlns:a16="http://schemas.microsoft.com/office/drawing/2014/main" id="{3EEF5644-CB98-427B-A5CD-B757732E6E8A}"/>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699BA4CA-4A8D-DE07-BFDC-329FF25A4E54}"/>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Civilians-Practicing Ask Care Escort</a:t>
            </a:r>
          </a:p>
        </p:txBody>
      </p:sp>
    </p:spTree>
    <p:extLst>
      <p:ext uri="{BB962C8B-B14F-4D97-AF65-F5344CB8AC3E}">
        <p14:creationId xmlns:p14="http://schemas.microsoft.com/office/powerpoint/2010/main" val="4353618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15-B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6310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16-A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0" name="Table 9"/>
          <p:cNvGraphicFramePr>
            <a:graphicFrameLocks noGrp="1"/>
          </p:cNvGraphicFramePr>
          <p:nvPr>
            <p:extLst>
              <p:ext uri="{D42A27DB-BD31-4B8C-83A1-F6EECF244321}">
                <p14:modId xmlns:p14="http://schemas.microsoft.com/office/powerpoint/2010/main" val="1243567539"/>
              </p:ext>
            </p:extLst>
          </p:nvPr>
        </p:nvGraphicFramePr>
        <p:xfrm>
          <a:off x="192589" y="3257839"/>
          <a:ext cx="4043177" cy="4848720"/>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656372">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Conduct</a:t>
                      </a:r>
                      <a:r>
                        <a:rPr lang="en-US" sz="1100" b="1" baseline="0" dirty="0">
                          <a:solidFill>
                            <a:schemeClr val="tx1"/>
                          </a:solidFill>
                          <a:latin typeface="Arial" panose="020B0604020202020204" pitchFamily="34" charset="0"/>
                          <a:cs typeface="Arial" panose="020B0604020202020204" pitchFamily="34" charset="0"/>
                        </a:rPr>
                        <a:t> </a:t>
                      </a:r>
                      <a:r>
                        <a:rPr lang="en-US" sz="1100" b="1" dirty="0">
                          <a:solidFill>
                            <a:schemeClr val="tx1"/>
                          </a:solidFill>
                          <a:latin typeface="Arial" panose="020B0604020202020204" pitchFamily="34" charset="0"/>
                          <a:cs typeface="Arial" panose="020B0604020202020204" pitchFamily="34" charset="0"/>
                        </a:rPr>
                        <a:t>the</a:t>
                      </a:r>
                      <a:r>
                        <a:rPr lang="en-US" sz="1100" b="1" baseline="0" dirty="0">
                          <a:solidFill>
                            <a:schemeClr val="tx1"/>
                          </a:solidFill>
                          <a:latin typeface="Arial" panose="020B0604020202020204" pitchFamily="34" charset="0"/>
                          <a:cs typeface="Arial" panose="020B0604020202020204" pitchFamily="34" charset="0"/>
                        </a:rPr>
                        <a:t> practical exercise AAR.</a:t>
                      </a:r>
                      <a:endParaRPr lang="en-US" sz="1100" kern="1200" dirty="0">
                        <a:solidFill>
                          <a:schemeClr val="accent5"/>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569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Arial" panose="020B0604020202020204" pitchFamily="34" charset="0"/>
                          <a:ea typeface="+mn-ea"/>
                          <a:cs typeface="Arial" panose="020B0604020202020204" pitchFamily="34" charset="0"/>
                        </a:rPr>
                        <a:t>Restate</a:t>
                      </a:r>
                      <a:r>
                        <a:rPr lang="en-US" sz="1100" b="1" kern="1200" baseline="0" dirty="0">
                          <a:solidFill>
                            <a:schemeClr val="tx1"/>
                          </a:solidFill>
                          <a:effectLst/>
                          <a:latin typeface="Arial" panose="020B0604020202020204" pitchFamily="34" charset="0"/>
                          <a:ea typeface="+mn-ea"/>
                          <a:cs typeface="Arial" panose="020B0604020202020204" pitchFamily="34" charset="0"/>
                        </a:rPr>
                        <a:t> the intent of the simulation training exercise.</a:t>
                      </a:r>
                      <a:endParaRPr lang="en-US" sz="1100" b="1" kern="1200" dirty="0">
                        <a:solidFill>
                          <a:schemeClr val="tx1"/>
                        </a:solidFill>
                        <a:effectLst/>
                        <a:latin typeface="Arial" panose="020B0604020202020204" pitchFamily="34" charset="0"/>
                        <a:ea typeface="+mn-ea"/>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833225">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Bef>
                          <a:spcPts val="600"/>
                        </a:spcBef>
                        <a:buFont typeface="Arial" panose="020B0604020202020204" pitchFamily="34" charset="0"/>
                        <a:buChar char="•"/>
                      </a:pPr>
                      <a:r>
                        <a:rPr lang="en-US" sz="1100" b="0" i="0" u="none" strike="noStrike" kern="1200" baseline="0" dirty="0">
                          <a:solidFill>
                            <a:schemeClr val="dk1"/>
                          </a:solidFill>
                          <a:latin typeface="Arial" panose="020B0604020202020204" pitchFamily="34" charset="0"/>
                          <a:ea typeface="+mn-ea"/>
                          <a:cs typeface="Arial" panose="020B0604020202020204" pitchFamily="34" charset="0"/>
                        </a:rPr>
                        <a:t>The intent of the simulation exercise was to provide an the </a:t>
                      </a: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opportunity to practice using ACE skills to support a person who is struggling in order to mitigate the risk </a:t>
                      </a:r>
                      <a:r>
                        <a:rPr lang="en-US" sz="1100" b="0" i="0" u="none" strike="noStrike" kern="1200" baseline="0" dirty="0">
                          <a:solidFill>
                            <a:schemeClr val="dk1"/>
                          </a:solidFill>
                          <a:latin typeface="Arial" panose="020B0604020202020204" pitchFamily="34" charset="0"/>
                          <a:ea typeface="+mn-ea"/>
                          <a:cs typeface="Arial" panose="020B0604020202020204" pitchFamily="34" charset="0"/>
                        </a:rPr>
                        <a:t>of suicide</a:t>
                      </a:r>
                      <a:r>
                        <a:rPr lang="en-US" sz="1100" b="0" i="0" u="none" strike="noStrike" kern="1200" baseline="0" dirty="0">
                          <a:solidFill>
                            <a:srgbClr val="FF0000"/>
                          </a:solidFill>
                          <a:latin typeface="Arial" panose="020B0604020202020204" pitchFamily="34" charset="0"/>
                          <a:ea typeface="+mn-ea"/>
                          <a:cs typeface="Arial" panose="020B0604020202020204" pitchFamily="34" charset="0"/>
                        </a:rPr>
                        <a:t>.</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8618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indent="0">
                        <a:spcBef>
                          <a:spcPts val="600"/>
                        </a:spcBef>
                        <a:buFont typeface="Arial" panose="020B0604020202020204" pitchFamily="34" charset="0"/>
                        <a:buNone/>
                      </a:pPr>
                      <a:r>
                        <a:rPr lang="en-US" sz="1100" b="1" i="0" kern="1200" dirty="0">
                          <a:solidFill>
                            <a:schemeClr val="tx1"/>
                          </a:solidFill>
                          <a:effectLst/>
                          <a:latin typeface="Arial" panose="020B0604020202020204" pitchFamily="34" charset="0"/>
                          <a:ea typeface="+mn-ea"/>
                          <a:cs typeface="Arial" panose="020B0604020202020204" pitchFamily="34" charset="0"/>
                        </a:rPr>
                        <a:t>Describe</a:t>
                      </a:r>
                      <a:r>
                        <a:rPr lang="en-US" sz="1100" b="1" i="0" kern="1200" baseline="0" dirty="0">
                          <a:solidFill>
                            <a:schemeClr val="tx1"/>
                          </a:solidFill>
                          <a:effectLst/>
                          <a:latin typeface="Arial" panose="020B0604020202020204" pitchFamily="34" charset="0"/>
                          <a:ea typeface="+mn-ea"/>
                          <a:cs typeface="Arial" panose="020B0604020202020204" pitchFamily="34" charset="0"/>
                        </a:rPr>
                        <a:t> and discuss what happened in the scenarios, specifically how it felt to ask their partner if they were considering suicide.</a:t>
                      </a:r>
                      <a:endParaRPr lang="en-US" sz="1100" b="1" i="0" kern="1200" dirty="0">
                        <a:solidFill>
                          <a:schemeClr val="tx1"/>
                        </a:solidFill>
                        <a:effectLst/>
                        <a:latin typeface="Arial" panose="020B0604020202020204" pitchFamily="34" charset="0"/>
                        <a:ea typeface="+mn-ea"/>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55746265"/>
                  </a:ext>
                </a:extLst>
              </a:tr>
              <a:tr h="153258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defTabSz="916093">
                        <a:spcBef>
                          <a:spcPts val="600"/>
                        </a:spcBef>
                        <a:buFont typeface="Arial" panose="020B0604020202020204" pitchFamily="34" charset="0"/>
                        <a:buChar char="•"/>
                        <a:defRPr/>
                      </a:pPr>
                      <a:r>
                        <a:rPr lang="en-US" sz="1100" dirty="0">
                          <a:solidFill>
                            <a:schemeClr val="dk1"/>
                          </a:solidFill>
                          <a:latin typeface="Arial" panose="020B0604020202020204" pitchFamily="34" charset="0"/>
                          <a:cs typeface="Arial" panose="020B0604020202020204" pitchFamily="34" charset="0"/>
                        </a:rPr>
                        <a:t>Another goal of the exercise was to practice asking about suicide in a direct and empathetic way.</a:t>
                      </a:r>
                    </a:p>
                    <a:p>
                      <a:pPr marL="171450" indent="-171450" defTabSz="916093">
                        <a:spcBef>
                          <a:spcPts val="600"/>
                        </a:spcBef>
                        <a:buFont typeface="Arial" panose="020B0604020202020204" pitchFamily="34" charset="0"/>
                        <a:buChar char="•"/>
                        <a:defRPr/>
                      </a:pPr>
                      <a:r>
                        <a:rPr lang="en-US" sz="1100" b="1" i="1" dirty="0">
                          <a:solidFill>
                            <a:schemeClr val="dk1"/>
                          </a:solidFill>
                          <a:latin typeface="Arial" panose="020B0604020202020204" pitchFamily="34" charset="0"/>
                          <a:cs typeface="Arial" panose="020B0604020202020204" pitchFamily="34" charset="0"/>
                        </a:rPr>
                        <a:t>[ASK] </a:t>
                      </a:r>
                      <a:r>
                        <a:rPr lang="en-US" sz="1100" dirty="0">
                          <a:solidFill>
                            <a:schemeClr val="dk1"/>
                          </a:solidFill>
                          <a:latin typeface="Arial" panose="020B0604020202020204" pitchFamily="34" charset="0"/>
                          <a:cs typeface="Arial" panose="020B0604020202020204" pitchFamily="34" charset="0"/>
                        </a:rPr>
                        <a:t>What did it feel like to ask if your</a:t>
                      </a:r>
                      <a:r>
                        <a:rPr lang="en-US" sz="1100" baseline="0" dirty="0">
                          <a:solidFill>
                            <a:schemeClr val="dk1"/>
                          </a:solidFill>
                          <a:latin typeface="Arial" panose="020B0604020202020204" pitchFamily="34" charset="0"/>
                          <a:cs typeface="Arial" panose="020B0604020202020204" pitchFamily="34" charset="0"/>
                        </a:rPr>
                        <a:t> partner </a:t>
                      </a:r>
                      <a:r>
                        <a:rPr lang="en-US" sz="1100" dirty="0">
                          <a:solidFill>
                            <a:schemeClr val="dk1"/>
                          </a:solidFill>
                          <a:latin typeface="Arial" panose="020B0604020202020204" pitchFamily="34" charset="0"/>
                          <a:cs typeface="Arial" panose="020B0604020202020204" pitchFamily="34" charset="0"/>
                        </a:rPr>
                        <a:t>was considering suicide?</a:t>
                      </a:r>
                    </a:p>
                    <a:p>
                      <a:pPr marL="0" indent="0" defTabSz="916093">
                        <a:spcBef>
                          <a:spcPts val="600"/>
                        </a:spcBef>
                        <a:buFont typeface="Arial" panose="020B0604020202020204" pitchFamily="34" charset="0"/>
                        <a:buNone/>
                        <a:defRPr/>
                      </a:pPr>
                      <a:r>
                        <a:rPr lang="en-US" sz="1100" i="1" dirty="0">
                          <a:solidFill>
                            <a:schemeClr val="dk1"/>
                          </a:solidFill>
                          <a:latin typeface="Arial" panose="020B0604020202020204" pitchFamily="34" charset="0"/>
                          <a:cs typeface="Arial" panose="020B0604020202020204" pitchFamily="34" charset="0"/>
                        </a:rPr>
                        <a:t>[</a:t>
                      </a:r>
                      <a:r>
                        <a:rPr lang="en-US" sz="1100" b="1" i="1" dirty="0">
                          <a:solidFill>
                            <a:schemeClr val="dk1"/>
                          </a:solidFill>
                          <a:latin typeface="Arial" panose="020B0604020202020204" pitchFamily="34" charset="0"/>
                          <a:cs typeface="Arial" panose="020B0604020202020204" pitchFamily="34" charset="0"/>
                        </a:rPr>
                        <a:t>NOTE</a:t>
                      </a:r>
                      <a:r>
                        <a:rPr lang="en-US" sz="1100" i="1" dirty="0">
                          <a:solidFill>
                            <a:schemeClr val="dk1"/>
                          </a:solidFill>
                          <a:latin typeface="Arial" panose="020B0604020202020204" pitchFamily="34" charset="0"/>
                          <a:cs typeface="Arial" panose="020B0604020202020204" pitchFamily="34" charset="0"/>
                        </a:rPr>
                        <a:t>: Allow for responses.]</a:t>
                      </a:r>
                    </a:p>
                    <a:p>
                      <a:pPr marL="171450" indent="-171450" defTabSz="916093">
                        <a:spcBef>
                          <a:spcPts val="600"/>
                        </a:spcBef>
                        <a:buFont typeface="Arial" panose="020B0604020202020204" pitchFamily="34" charset="0"/>
                        <a:buChar char="•"/>
                        <a:defRPr/>
                      </a:pPr>
                      <a:r>
                        <a:rPr lang="en-US" sz="1100" b="1" i="1" dirty="0">
                          <a:solidFill>
                            <a:schemeClr val="dk1"/>
                          </a:solidFill>
                          <a:latin typeface="Arial" panose="020B0604020202020204" pitchFamily="34" charset="0"/>
                          <a:cs typeface="Arial" panose="020B0604020202020204" pitchFamily="34" charset="0"/>
                        </a:rPr>
                        <a:t>[ASK] </a:t>
                      </a:r>
                      <a:r>
                        <a:rPr lang="en-US" sz="1100" dirty="0">
                          <a:solidFill>
                            <a:schemeClr val="dk1"/>
                          </a:solidFill>
                          <a:latin typeface="Arial" panose="020B0604020202020204" pitchFamily="34" charset="0"/>
                          <a:cs typeface="Arial" panose="020B0604020202020204" pitchFamily="34" charset="0"/>
                        </a:rPr>
                        <a:t>At any time, was it uncomfortable to ask about the other person’s issues? If so, how did you work through that?</a:t>
                      </a:r>
                    </a:p>
                    <a:p>
                      <a:pPr marL="0" marR="0" lvl="0" indent="0" algn="l" defTabSz="916093"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i="1" dirty="0">
                          <a:solidFill>
                            <a:schemeClr val="dk1"/>
                          </a:solidFill>
                          <a:latin typeface="Arial" panose="020B0604020202020204" pitchFamily="34" charset="0"/>
                          <a:cs typeface="Arial" panose="020B0604020202020204" pitchFamily="34" charset="0"/>
                        </a:rPr>
                        <a:t>[</a:t>
                      </a:r>
                      <a:r>
                        <a:rPr lang="en-US" sz="1100" b="1" i="1" dirty="0">
                          <a:solidFill>
                            <a:schemeClr val="dk1"/>
                          </a:solidFill>
                          <a:latin typeface="Arial" panose="020B0604020202020204" pitchFamily="34" charset="0"/>
                          <a:cs typeface="Arial" panose="020B0604020202020204" pitchFamily="34" charset="0"/>
                        </a:rPr>
                        <a:t>NOTE</a:t>
                      </a:r>
                      <a:r>
                        <a:rPr lang="en-US" sz="1100" i="1" dirty="0">
                          <a:solidFill>
                            <a:schemeClr val="dk1"/>
                          </a:solidFill>
                          <a:latin typeface="Arial" panose="020B0604020202020204" pitchFamily="34" charset="0"/>
                          <a:cs typeface="Arial" panose="020B0604020202020204" pitchFamily="34" charset="0"/>
                        </a:rPr>
                        <a:t>: Allow for responses.]</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4202832"/>
                  </a:ext>
                </a:extLst>
              </a:tr>
            </a:tbl>
          </a:graphicData>
        </a:graphic>
      </p:graphicFrame>
      <p:pic>
        <p:nvPicPr>
          <p:cNvPr id="13" name="Picture 12"/>
          <p:cNvPicPr>
            <a:picLocks noChangeAspect="1"/>
          </p:cNvPicPr>
          <p:nvPr/>
        </p:nvPicPr>
        <p:blipFill>
          <a:blip r:embed="rId3"/>
          <a:stretch>
            <a:fillRect/>
          </a:stretch>
        </p:blipFill>
        <p:spPr>
          <a:xfrm>
            <a:off x="3565148" y="3287048"/>
            <a:ext cx="670618" cy="640135"/>
          </a:xfrm>
          <a:prstGeom prst="rect">
            <a:avLst/>
          </a:prstGeom>
        </p:spPr>
      </p:pic>
      <p:sp>
        <p:nvSpPr>
          <p:cNvPr id="14" name="Rectangle 13"/>
          <p:cNvSpPr/>
          <p:nvPr/>
        </p:nvSpPr>
        <p:spPr>
          <a:xfrm>
            <a:off x="3341369" y="3398649"/>
            <a:ext cx="447558" cy="338554"/>
          </a:xfrm>
          <a:prstGeom prst="rect">
            <a:avLst/>
          </a:prstGeom>
        </p:spPr>
        <p:txBody>
          <a:bodyPr wrap="none">
            <a:spAutoFit/>
          </a:bodyPr>
          <a:lstStyle/>
          <a:p>
            <a:r>
              <a:rPr lang="en-US" sz="1600" b="1" dirty="0">
                <a:latin typeface="Arial" panose="020B0604020202020204" pitchFamily="34" charset="0"/>
                <a:cs typeface="Arial" panose="020B0604020202020204" pitchFamily="34" charset="0"/>
              </a:rPr>
              <a:t>[?]</a:t>
            </a:r>
            <a:endParaRPr lang="en-US" sz="1600" dirty="0"/>
          </a:p>
        </p:txBody>
      </p:sp>
      <p:sp>
        <p:nvSpPr>
          <p:cNvPr id="12" name="Isosceles Triangle 11">
            <a:extLst>
              <a:ext uri="{FF2B5EF4-FFF2-40B4-BE49-F238E27FC236}">
                <a16:creationId xmlns:a16="http://schemas.microsoft.com/office/drawing/2014/main" id="{78BF8DC5-2500-402A-BEC3-EE5F9E46D6C2}"/>
              </a:ext>
            </a:extLst>
          </p:cNvPr>
          <p:cNvSpPr/>
          <p:nvPr/>
        </p:nvSpPr>
        <p:spPr>
          <a:xfrm rot="5400000">
            <a:off x="4059936" y="8613648"/>
            <a:ext cx="301340" cy="301479"/>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5" rIns="91330" bIns="45665"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811C0039-852E-40EE-9D42-9982CD055769}"/>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3" name="TextBox 2">
            <a:extLst>
              <a:ext uri="{FF2B5EF4-FFF2-40B4-BE49-F238E27FC236}">
                <a16:creationId xmlns:a16="http://schemas.microsoft.com/office/drawing/2014/main" id="{1FB11E51-E04C-9D06-C574-3693677862E4}"/>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Civilians-Practicing Ask Care Escort</a:t>
            </a:r>
          </a:p>
        </p:txBody>
      </p:sp>
    </p:spTree>
    <p:extLst>
      <p:ext uri="{BB962C8B-B14F-4D97-AF65-F5344CB8AC3E}">
        <p14:creationId xmlns:p14="http://schemas.microsoft.com/office/powerpoint/2010/main" val="13799674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03032702"/>
              </p:ext>
            </p:extLst>
          </p:nvPr>
        </p:nvGraphicFramePr>
        <p:xfrm>
          <a:off x="198437" y="384639"/>
          <a:ext cx="4114800" cy="7795230"/>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35964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indent="0">
                        <a:spcBef>
                          <a:spcPts val="600"/>
                        </a:spcBef>
                        <a:buFont typeface="Arial" panose="020B0604020202020204" pitchFamily="34" charset="0"/>
                        <a:buNone/>
                      </a:pPr>
                      <a:r>
                        <a:rPr lang="en-US" sz="1100" b="1" i="0" u="none" strike="noStrike" kern="1200" baseline="0" dirty="0">
                          <a:solidFill>
                            <a:schemeClr val="tx1"/>
                          </a:solidFill>
                          <a:latin typeface="Arial" panose="020B0604020202020204" pitchFamily="34" charset="0"/>
                          <a:ea typeface="+mn-ea"/>
                          <a:cs typeface="Arial" panose="020B0604020202020204" pitchFamily="34" charset="0"/>
                        </a:rPr>
                        <a:t>Discuss the difference between Alpha and Bravo conversations, specifically when the person responded “yes” to thinking about suicide.</a:t>
                      </a:r>
                      <a:endParaRPr lang="en-US" sz="1100" b="1" i="0" kern="1200" dirty="0">
                        <a:solidFill>
                          <a:schemeClr val="tx1"/>
                        </a:solidFill>
                        <a:effectLst/>
                        <a:latin typeface="Arial" panose="020B0604020202020204" pitchFamily="34" charset="0"/>
                        <a:ea typeface="+mn-ea"/>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584795768"/>
                  </a:ext>
                </a:extLst>
              </a:tr>
              <a:tr h="359640">
                <a:tc>
                  <a:txBody>
                    <a:bodyPr/>
                    <a:lstStyle/>
                    <a:p>
                      <a:pPr algn="ct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Bef>
                          <a:spcPts val="600"/>
                        </a:spcBef>
                        <a:buFont typeface="Arial" panose="020B0604020202020204" pitchFamily="34" charset="0"/>
                        <a:buChar char="•"/>
                      </a:pP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One key difference in Alpha and Bravo round was that in Bravo round the person facing life challenges had said “yes” to having suicidal ideations. </a:t>
                      </a:r>
                    </a:p>
                    <a:p>
                      <a:pPr marL="171450" indent="-171450">
                        <a:spcBef>
                          <a:spcPts val="600"/>
                        </a:spcBef>
                        <a:buFont typeface="Arial" panose="020B0604020202020204" pitchFamily="34" charset="0"/>
                        <a:buChar char="•"/>
                      </a:pPr>
                      <a:r>
                        <a:rPr lang="en-US" sz="1100" b="1" i="1" u="none" strike="noStrike" kern="1200" baseline="0" dirty="0">
                          <a:solidFill>
                            <a:schemeClr val="tx1"/>
                          </a:solidFill>
                          <a:latin typeface="Arial" panose="020B0604020202020204" pitchFamily="34" charset="0"/>
                          <a:ea typeface="+mn-ea"/>
                          <a:cs typeface="Arial" panose="020B0604020202020204" pitchFamily="34" charset="0"/>
                        </a:rPr>
                        <a:t>[ASK] </a:t>
                      </a: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What differences did you notice in the ACE experience from when the person responded “yes” or “no” to having suicidal ideation? </a:t>
                      </a:r>
                    </a:p>
                    <a:p>
                      <a:pPr marL="0" indent="0">
                        <a:spcBef>
                          <a:spcPts val="600"/>
                        </a:spcBef>
                        <a:buFont typeface="Arial" panose="020B0604020202020204" pitchFamily="34" charset="0"/>
                        <a:buNone/>
                      </a:pPr>
                      <a:r>
                        <a:rPr lang="en-US" sz="1100" b="0" i="1" u="none" strike="noStrike" kern="1200" baseline="0" dirty="0">
                          <a:solidFill>
                            <a:schemeClr val="dk1"/>
                          </a:solidFill>
                          <a:latin typeface="Arial" panose="020B0604020202020204" pitchFamily="34" charset="0"/>
                          <a:ea typeface="+mn-ea"/>
                          <a:cs typeface="Arial" panose="020B0604020202020204" pitchFamily="34" charset="0"/>
                        </a:rPr>
                        <a:t>[</a:t>
                      </a:r>
                      <a:r>
                        <a:rPr lang="en-US" sz="1100" b="1" i="1" u="none" strike="noStrike" kern="1200" baseline="0" dirty="0">
                          <a:solidFill>
                            <a:schemeClr val="dk1"/>
                          </a:solidFill>
                          <a:latin typeface="Arial" panose="020B0604020202020204" pitchFamily="34" charset="0"/>
                          <a:ea typeface="+mn-ea"/>
                          <a:cs typeface="Arial" panose="020B0604020202020204" pitchFamily="34" charset="0"/>
                        </a:rPr>
                        <a:t>NOTE</a:t>
                      </a:r>
                      <a:r>
                        <a:rPr lang="en-US" sz="1100" b="0" i="1" u="none" strike="noStrike" kern="1200" baseline="0" dirty="0">
                          <a:solidFill>
                            <a:schemeClr val="dk1"/>
                          </a:solidFill>
                          <a:latin typeface="Arial" panose="020B0604020202020204" pitchFamily="34" charset="0"/>
                          <a:ea typeface="+mn-ea"/>
                          <a:cs typeface="Arial" panose="020B0604020202020204" pitchFamily="34" charset="0"/>
                        </a:rPr>
                        <a:t>: Allow for responses. Use the following talking point to supplement participant responses, if necessary.]</a:t>
                      </a:r>
                    </a:p>
                    <a:p>
                      <a:pPr marL="171450" indent="-171450">
                        <a:spcBef>
                          <a:spcPts val="600"/>
                        </a:spcBef>
                        <a:buFont typeface="Arial" panose="020B0604020202020204" pitchFamily="34" charset="0"/>
                        <a:buChar char="•"/>
                      </a:pPr>
                      <a:r>
                        <a:rPr lang="en-US" sz="1100" b="0" i="0" u="none" strike="noStrike" kern="1200" baseline="0" dirty="0">
                          <a:solidFill>
                            <a:schemeClr val="dk1"/>
                          </a:solidFill>
                          <a:effectLst/>
                          <a:latin typeface="Arial" panose="020B0604020202020204" pitchFamily="34" charset="0"/>
                          <a:ea typeface="+mn-ea"/>
                          <a:cs typeface="Arial" panose="020B0604020202020204" pitchFamily="34" charset="0"/>
                        </a:rPr>
                        <a:t>When a person responds “yes” and affirms they are having suicidal thoughts, it can change the </a:t>
                      </a:r>
                      <a:r>
                        <a:rPr lang="en-US" sz="1100" b="1" i="0" u="none" strike="noStrike" kern="1200" baseline="0" dirty="0">
                          <a:solidFill>
                            <a:schemeClr val="dk1"/>
                          </a:solidFill>
                          <a:effectLst/>
                          <a:latin typeface="Arial" panose="020B0604020202020204" pitchFamily="34" charset="0"/>
                          <a:ea typeface="+mn-ea"/>
                          <a:cs typeface="Arial" panose="020B0604020202020204" pitchFamily="34" charset="0"/>
                        </a:rPr>
                        <a:t>intensity</a:t>
                      </a:r>
                      <a:r>
                        <a:rPr lang="en-US" sz="1100" b="0" i="0" u="none" strike="noStrike" kern="1200" baseline="0" dirty="0">
                          <a:solidFill>
                            <a:schemeClr val="dk1"/>
                          </a:solidFill>
                          <a:effectLst/>
                          <a:latin typeface="Arial" panose="020B0604020202020204" pitchFamily="34" charset="0"/>
                          <a:ea typeface="+mn-ea"/>
                          <a:cs typeface="Arial" panose="020B0604020202020204" pitchFamily="34" charset="0"/>
                        </a:rPr>
                        <a:t> and </a:t>
                      </a:r>
                      <a:r>
                        <a:rPr lang="en-US" sz="1100" b="1" i="0" u="none" strike="noStrike" kern="1200" baseline="0" dirty="0">
                          <a:solidFill>
                            <a:schemeClr val="dk1"/>
                          </a:solidFill>
                          <a:effectLst/>
                          <a:latin typeface="Arial" panose="020B0604020202020204" pitchFamily="34" charset="0"/>
                          <a:ea typeface="+mn-ea"/>
                          <a:cs typeface="Arial" panose="020B0604020202020204" pitchFamily="34" charset="0"/>
                        </a:rPr>
                        <a:t>direction</a:t>
                      </a:r>
                      <a:r>
                        <a:rPr lang="en-US" sz="1100" b="0" i="0" u="none" strike="noStrike" kern="1200" baseline="0" dirty="0">
                          <a:solidFill>
                            <a:schemeClr val="dk1"/>
                          </a:solidFill>
                          <a:effectLst/>
                          <a:latin typeface="Arial" panose="020B0604020202020204" pitchFamily="34" charset="0"/>
                          <a:ea typeface="+mn-ea"/>
                          <a:cs typeface="Arial" panose="020B0604020202020204" pitchFamily="34" charset="0"/>
                        </a:rPr>
                        <a:t> of the conversation. It can create a </a:t>
                      </a:r>
                      <a:r>
                        <a:rPr lang="en-US" sz="1100" b="1" i="0" u="none" strike="noStrike" kern="1200" baseline="0" dirty="0">
                          <a:solidFill>
                            <a:schemeClr val="dk1"/>
                          </a:solidFill>
                          <a:effectLst/>
                          <a:latin typeface="Arial" panose="020B0604020202020204" pitchFamily="34" charset="0"/>
                          <a:ea typeface="+mn-ea"/>
                          <a:cs typeface="Arial" panose="020B0604020202020204" pitchFamily="34" charset="0"/>
                        </a:rPr>
                        <a:t>sense of urgency to ESCORT </a:t>
                      </a:r>
                      <a:r>
                        <a:rPr lang="en-US" sz="1100" b="0" i="0" u="none" strike="noStrike" kern="1200" baseline="0" dirty="0">
                          <a:solidFill>
                            <a:schemeClr val="dk1"/>
                          </a:solidFill>
                          <a:effectLst/>
                          <a:latin typeface="Arial" panose="020B0604020202020204" pitchFamily="34" charset="0"/>
                          <a:ea typeface="+mn-ea"/>
                          <a:cs typeface="Arial" panose="020B0604020202020204" pitchFamily="34" charset="0"/>
                        </a:rPr>
                        <a:t>the person safely and quickly to an emergency resource.</a:t>
                      </a:r>
                      <a:endParaRPr lang="en-US" sz="1100" i="0" kern="1200" dirty="0">
                        <a:solidFill>
                          <a:schemeClr val="accent5"/>
                        </a:solidFill>
                        <a:effectLst/>
                        <a:latin typeface="Arial" panose="020B0604020202020204" pitchFamily="34" charset="0"/>
                        <a:ea typeface="+mn-ea"/>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7287062"/>
                  </a:ext>
                </a:extLst>
              </a:tr>
              <a:tr h="35964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57150" indent="0">
                        <a:spcAft>
                          <a:spcPts val="600"/>
                        </a:spcAft>
                        <a:buFont typeface="Arial" panose="020B0604020202020204" pitchFamily="34" charset="0"/>
                        <a:buNone/>
                      </a:pPr>
                      <a:r>
                        <a:rPr lang="en-US" sz="1100" b="1" dirty="0">
                          <a:solidFill>
                            <a:schemeClr val="tx1"/>
                          </a:solidFill>
                          <a:latin typeface="Arial" panose="020B0604020202020204" pitchFamily="34" charset="0"/>
                          <a:cs typeface="Arial" panose="020B0604020202020204" pitchFamily="34" charset="0"/>
                        </a:rPr>
                        <a:t>Review what went well and what could be improved.</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95579803"/>
                  </a:ext>
                </a:extLst>
              </a:tr>
              <a:tr h="634536">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Bef>
                          <a:spcPts val="600"/>
                        </a:spcBef>
                        <a:buFont typeface="Arial" panose="020B0604020202020204" pitchFamily="34" charset="0"/>
                        <a:buChar char="•"/>
                      </a:pPr>
                      <a:r>
                        <a:rPr lang="en-US" sz="1100" b="1" i="1" u="none" strike="noStrike" kern="1200" baseline="0" dirty="0">
                          <a:solidFill>
                            <a:schemeClr val="tx1"/>
                          </a:solidFill>
                          <a:latin typeface="Arial" panose="020B0604020202020204" pitchFamily="34" charset="0"/>
                          <a:ea typeface="+mn-ea"/>
                          <a:cs typeface="Arial" panose="020B0604020202020204" pitchFamily="34" charset="0"/>
                        </a:rPr>
                        <a:t>[ASK] </a:t>
                      </a: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What were some overall sustains from your and your partner’s use of ACE in the simulation?</a:t>
                      </a:r>
                    </a:p>
                    <a:p>
                      <a:pPr marL="0" indent="0">
                        <a:spcBef>
                          <a:spcPts val="600"/>
                        </a:spcBef>
                        <a:buFont typeface="Arial" panose="020B0604020202020204" pitchFamily="34" charset="0"/>
                        <a:buNone/>
                      </a:pPr>
                      <a:r>
                        <a:rPr lang="en-US" sz="1100" b="0" i="1" u="none" strike="noStrike" kern="1200" baseline="0" dirty="0">
                          <a:solidFill>
                            <a:schemeClr val="dk1"/>
                          </a:solidFill>
                          <a:latin typeface="Arial" panose="020B0604020202020204" pitchFamily="34" charset="0"/>
                          <a:ea typeface="+mn-ea"/>
                          <a:cs typeface="Arial" panose="020B0604020202020204" pitchFamily="34" charset="0"/>
                        </a:rPr>
                        <a:t>[</a:t>
                      </a:r>
                      <a:r>
                        <a:rPr lang="en-US" sz="1100" b="1" i="1" u="none" strike="noStrike" kern="1200" baseline="0" dirty="0">
                          <a:solidFill>
                            <a:schemeClr val="dk1"/>
                          </a:solidFill>
                          <a:latin typeface="Arial" panose="020B0604020202020204" pitchFamily="34" charset="0"/>
                          <a:ea typeface="+mn-ea"/>
                          <a:cs typeface="Arial" panose="020B0604020202020204" pitchFamily="34" charset="0"/>
                        </a:rPr>
                        <a:t>NOTE</a:t>
                      </a:r>
                      <a:r>
                        <a:rPr lang="en-US" sz="1100" b="0" i="1" u="none" strike="noStrike" kern="1200" baseline="0" dirty="0">
                          <a:solidFill>
                            <a:schemeClr val="dk1"/>
                          </a:solidFill>
                          <a:latin typeface="Arial" panose="020B0604020202020204" pitchFamily="34" charset="0"/>
                          <a:ea typeface="+mn-ea"/>
                          <a:cs typeface="Arial" panose="020B0604020202020204" pitchFamily="34" charset="0"/>
                        </a:rPr>
                        <a:t>: Allow for responses.]</a:t>
                      </a:r>
                    </a:p>
                    <a:p>
                      <a:pPr marL="171450" indent="-171450">
                        <a:spcBef>
                          <a:spcPts val="600"/>
                        </a:spcBef>
                        <a:buFont typeface="Arial" panose="020B0604020202020204" pitchFamily="34" charset="0"/>
                        <a:buChar char="•"/>
                      </a:pPr>
                      <a:r>
                        <a:rPr lang="en-US" sz="1100" b="1" i="1" u="none" strike="noStrike" kern="1200" baseline="0" dirty="0">
                          <a:solidFill>
                            <a:schemeClr val="tx1"/>
                          </a:solidFill>
                          <a:latin typeface="Arial" panose="020B0604020202020204" pitchFamily="34" charset="0"/>
                          <a:ea typeface="+mn-ea"/>
                          <a:cs typeface="Arial" panose="020B0604020202020204" pitchFamily="34" charset="0"/>
                        </a:rPr>
                        <a:t>[ASK] </a:t>
                      </a: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What were some improves? Or, what might you do differently if encountering this situation in real life?</a:t>
                      </a:r>
                    </a:p>
                    <a:p>
                      <a:pPr marL="0" indent="0">
                        <a:spcBef>
                          <a:spcPts val="600"/>
                        </a:spcBef>
                        <a:buFont typeface="Arial" panose="020B0604020202020204" pitchFamily="34" charset="0"/>
                        <a:buNone/>
                      </a:pPr>
                      <a:r>
                        <a:rPr lang="en-US" sz="1100" b="0" i="1" u="none" strike="noStrike" kern="1200" baseline="0" dirty="0">
                          <a:solidFill>
                            <a:schemeClr val="dk1"/>
                          </a:solidFill>
                          <a:latin typeface="Arial" panose="020B0604020202020204" pitchFamily="34" charset="0"/>
                          <a:ea typeface="+mn-ea"/>
                          <a:cs typeface="Arial" panose="020B0604020202020204" pitchFamily="34" charset="0"/>
                        </a:rPr>
                        <a:t>[</a:t>
                      </a:r>
                      <a:r>
                        <a:rPr lang="en-US" sz="1100" b="1" i="1" u="none" strike="noStrike" kern="1200" baseline="0" dirty="0">
                          <a:solidFill>
                            <a:schemeClr val="dk1"/>
                          </a:solidFill>
                          <a:latin typeface="Arial" panose="020B0604020202020204" pitchFamily="34" charset="0"/>
                          <a:ea typeface="+mn-ea"/>
                          <a:cs typeface="Arial" panose="020B0604020202020204" pitchFamily="34" charset="0"/>
                        </a:rPr>
                        <a:t>NOTE</a:t>
                      </a:r>
                      <a:r>
                        <a:rPr lang="en-US" sz="1100" b="0" i="1" u="none" strike="noStrike" kern="1200" baseline="0" dirty="0">
                          <a:solidFill>
                            <a:schemeClr val="dk1"/>
                          </a:solidFill>
                          <a:latin typeface="Arial" panose="020B0604020202020204" pitchFamily="34" charset="0"/>
                          <a:ea typeface="+mn-ea"/>
                          <a:cs typeface="Arial" panose="020B0604020202020204" pitchFamily="34" charset="0"/>
                        </a:rPr>
                        <a:t>: Allow for responses.]</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659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5.</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latin typeface="Arial" panose="020B0604020202020204" pitchFamily="34" charset="0"/>
                          <a:cs typeface="Arial" panose="020B0604020202020204" pitchFamily="34" charset="0"/>
                        </a:rPr>
                        <a:t>Discuss lessons learned that could be used for a real-life event.  </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856441561"/>
                  </a:ext>
                </a:extLst>
              </a:tr>
              <a:tr h="634536">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Bef>
                          <a:spcPts val="600"/>
                        </a:spcBef>
                        <a:buFont typeface="Arial" panose="020B0604020202020204" pitchFamily="34" charset="0"/>
                        <a:buChar char="•"/>
                      </a:pPr>
                      <a:r>
                        <a:rPr lang="en-US" sz="1100" b="1" i="1" u="none" strike="noStrike" kern="1200" baseline="0" dirty="0">
                          <a:solidFill>
                            <a:schemeClr val="tx1"/>
                          </a:solidFill>
                          <a:latin typeface="Arial" panose="020B0604020202020204" pitchFamily="34" charset="0"/>
                          <a:ea typeface="+mn-ea"/>
                          <a:cs typeface="Arial" panose="020B0604020202020204" pitchFamily="34" charset="0"/>
                        </a:rPr>
                        <a:t>[ASK] </a:t>
                      </a: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What is a key takeaway that you learned from participating in this simulation exercise that you can use to help you prevent suicide in your unit?</a:t>
                      </a:r>
                    </a:p>
                    <a:p>
                      <a:pPr marL="0" indent="0">
                        <a:spcBef>
                          <a:spcPts val="600"/>
                        </a:spcBef>
                        <a:buFont typeface="Arial" panose="020B0604020202020204" pitchFamily="34" charset="0"/>
                        <a:buNone/>
                      </a:pPr>
                      <a:r>
                        <a:rPr lang="en-US" sz="1100" b="0" i="1" u="none" strike="noStrike" kern="1200" baseline="0" dirty="0">
                          <a:solidFill>
                            <a:schemeClr val="dk1"/>
                          </a:solidFill>
                          <a:latin typeface="Arial" panose="020B0604020202020204" pitchFamily="34" charset="0"/>
                          <a:ea typeface="+mn-ea"/>
                          <a:cs typeface="Arial" panose="020B0604020202020204" pitchFamily="34" charset="0"/>
                        </a:rPr>
                        <a:t>[</a:t>
                      </a:r>
                      <a:r>
                        <a:rPr lang="en-US" sz="1100" b="1" i="1" u="none" strike="noStrike" kern="1200" baseline="0" dirty="0">
                          <a:solidFill>
                            <a:schemeClr val="dk1"/>
                          </a:solidFill>
                          <a:latin typeface="Arial" panose="020B0604020202020204" pitchFamily="34" charset="0"/>
                          <a:ea typeface="+mn-ea"/>
                          <a:cs typeface="Arial" panose="020B0604020202020204" pitchFamily="34" charset="0"/>
                        </a:rPr>
                        <a:t>NOTE</a:t>
                      </a:r>
                      <a:r>
                        <a:rPr lang="en-US" sz="1100" b="0" i="1" u="none" strike="noStrike" kern="1200" baseline="0" dirty="0">
                          <a:solidFill>
                            <a:schemeClr val="dk1"/>
                          </a:solidFill>
                          <a:latin typeface="Arial" panose="020B0604020202020204" pitchFamily="34" charset="0"/>
                          <a:ea typeface="+mn-ea"/>
                          <a:cs typeface="Arial" panose="020B0604020202020204" pitchFamily="34" charset="0"/>
                        </a:rPr>
                        <a:t>: Allow for responses.]</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8215245"/>
                  </a:ext>
                </a:extLst>
              </a:tr>
              <a:tr h="431286">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6.</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buFont typeface="Arial" panose="020B0604020202020204" pitchFamily="34" charset="0"/>
                        <a:buNone/>
                      </a:pPr>
                      <a:r>
                        <a:rPr lang="en-US" sz="1100" b="1" dirty="0">
                          <a:latin typeface="Arial" panose="020B0604020202020204" pitchFamily="34" charset="0"/>
                          <a:cs typeface="Arial" panose="020B0604020202020204" pitchFamily="34" charset="0"/>
                        </a:rPr>
                        <a:t>Transition.</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83155506"/>
                  </a:ext>
                </a:extLst>
              </a:tr>
              <a:tr h="634536">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lvl="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Engaging</a:t>
                      </a:r>
                      <a:r>
                        <a:rPr lang="en-US" sz="1100" baseline="0" dirty="0">
                          <a:latin typeface="Arial" panose="020B0604020202020204" pitchFamily="34" charset="0"/>
                          <a:cs typeface="Arial" panose="020B0604020202020204" pitchFamily="34" charset="0"/>
                        </a:rPr>
                        <a:t> in ACE can help mitigate risk of suicide. Another suicide prevention strategy is to get ahead of the risk and build protective factors.</a:t>
                      </a:r>
                      <a:endParaRPr lang="en-US" sz="1100" dirty="0">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0534968"/>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16</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8" name="TextBox 7">
            <a:extLst>
              <a:ext uri="{FF2B5EF4-FFF2-40B4-BE49-F238E27FC236}">
                <a16:creationId xmlns:a16="http://schemas.microsoft.com/office/drawing/2014/main" id="{1336D90B-888A-46C4-8144-549A9967DADC}"/>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E81888C1-CC83-CAAE-217C-5F5E8343F09A}"/>
              </a:ext>
            </a:extLst>
          </p:cNvPr>
          <p:cNvSpPr txBox="1"/>
          <p:nvPr/>
        </p:nvSpPr>
        <p:spPr>
          <a:xfrm>
            <a:off x="2278743" y="44305"/>
            <a:ext cx="4545572" cy="261967"/>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Training for DA Civilians-Practicing Ask Care Escort</a:t>
            </a:r>
          </a:p>
        </p:txBody>
      </p:sp>
    </p:spTree>
    <p:extLst>
      <p:ext uri="{BB962C8B-B14F-4D97-AF65-F5344CB8AC3E}">
        <p14:creationId xmlns:p14="http://schemas.microsoft.com/office/powerpoint/2010/main" val="17454350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125185123"/>
              </p:ext>
            </p:extLst>
          </p:nvPr>
        </p:nvGraphicFramePr>
        <p:xfrm>
          <a:off x="212949" y="3320204"/>
          <a:ext cx="4043177" cy="5756304"/>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447370">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Review techniques that bolster protective factors that</a:t>
                      </a:r>
                      <a:r>
                        <a:rPr lang="en-US" sz="1100" b="1" baseline="0" dirty="0">
                          <a:solidFill>
                            <a:schemeClr val="tx1"/>
                          </a:solidFill>
                          <a:latin typeface="Arial" panose="020B0604020202020204" pitchFamily="34" charset="0"/>
                          <a:cs typeface="Arial" panose="020B0604020202020204" pitchFamily="34" charset="0"/>
                        </a:rPr>
                        <a:t> can help</a:t>
                      </a:r>
                      <a:r>
                        <a:rPr lang="en-US" sz="1100" b="1" dirty="0">
                          <a:solidFill>
                            <a:schemeClr val="tx1"/>
                          </a:solidFill>
                          <a:latin typeface="Arial" panose="020B0604020202020204" pitchFamily="34" charset="0"/>
                          <a:cs typeface="Arial" panose="020B0604020202020204" pitchFamily="34" charset="0"/>
                        </a:rPr>
                        <a:t> to mitigate suicide risk. </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43514">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State that part of suicide prevention is taking a proactive</a:t>
                      </a:r>
                      <a:r>
                        <a:rPr lang="en-US" sz="1100" b="1" baseline="0" dirty="0">
                          <a:solidFill>
                            <a:schemeClr val="tx1"/>
                          </a:solidFill>
                          <a:latin typeface="Arial" panose="020B0604020202020204" pitchFamily="34" charset="0"/>
                          <a:cs typeface="Arial" panose="020B0604020202020204" pitchFamily="34" charset="0"/>
                        </a:rPr>
                        <a:t> approach and building protective factors.</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87329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You may recall from the ACE Base module that part</a:t>
                      </a:r>
                      <a:r>
                        <a:rPr lang="en-US" sz="1100" baseline="0" dirty="0">
                          <a:solidFill>
                            <a:schemeClr val="dk1"/>
                          </a:solidFill>
                          <a:latin typeface="Arial" panose="020B0604020202020204" pitchFamily="34" charset="0"/>
                          <a:ea typeface="Verdana" panose="020B0604030504040204" pitchFamily="34" charset="0"/>
                          <a:cs typeface="Arial" panose="020B0604020202020204" pitchFamily="34" charset="0"/>
                        </a:rPr>
                        <a:t> of suicide prevention is taking a proactive approach and building protective factors that can help mitigate the risk of suicide.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a:solidFill>
                            <a:schemeClr val="dk1"/>
                          </a:solidFill>
                          <a:latin typeface="Arial" panose="020B0604020202020204" pitchFamily="34" charset="0"/>
                          <a:ea typeface="Verdana" panose="020B0604030504040204" pitchFamily="34" charset="0"/>
                          <a:cs typeface="Arial" panose="020B0604020202020204" pitchFamily="34" charset="0"/>
                        </a:rPr>
                        <a:t>Protective factors exist at the individual level as well as at the unit level. </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5592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baseline="0" dirty="0">
                          <a:solidFill>
                            <a:schemeClr val="dk1"/>
                          </a:solidFill>
                          <a:latin typeface="Arial" panose="020B0604020202020204" pitchFamily="34" charset="0"/>
                          <a:ea typeface="Verdana" panose="020B0604030504040204" pitchFamily="34" charset="0"/>
                          <a:cs typeface="Arial" panose="020B0604020202020204" pitchFamily="34" charset="0"/>
                        </a:rPr>
                        <a:t>Briefly review ways to bolster individual protective factors.</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974060302"/>
                  </a:ext>
                </a:extLst>
              </a:tr>
              <a:tr h="73640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Individually, we all have protective factors that can be built upon and some that we may need to add.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a:solidFill>
                            <a:schemeClr val="dk1"/>
                          </a:solidFill>
                          <a:latin typeface="Arial" panose="020B0604020202020204" pitchFamily="34" charset="0"/>
                          <a:ea typeface="Verdana" panose="020B0604030504040204" pitchFamily="34" charset="0"/>
                          <a:cs typeface="Arial" panose="020B0604020202020204" pitchFamily="34" charset="0"/>
                        </a:rPr>
                        <a:t>Here are a few ways you can bolster individual protective factors:</a:t>
                      </a:r>
                    </a:p>
                    <a:p>
                      <a:pPr marL="404813" marR="0" lvl="1" indent="-115888"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build on successful life management skills</a:t>
                      </a:r>
                      <a:r>
                        <a:rPr lang="en-US" sz="1100" baseline="0" dirty="0">
                          <a:latin typeface="Arial" panose="020B0604020202020204" pitchFamily="34" charset="0"/>
                          <a:cs typeface="Arial" panose="020B0604020202020204" pitchFamily="34" charset="0"/>
                        </a:rPr>
                        <a:t> and pursue goals: </a:t>
                      </a: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Establishing short-, mid-, and long-term goals can help to determine a personal way ahead</a:t>
                      </a:r>
                    </a:p>
                    <a:p>
                      <a:pPr marL="404813" marR="0" lvl="1" indent="-115888"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maintain connectedness with other</a:t>
                      </a:r>
                      <a:r>
                        <a:rPr lang="en-US" sz="1100" baseline="0" dirty="0">
                          <a:latin typeface="Arial" panose="020B0604020202020204" pitchFamily="34" charset="0"/>
                          <a:cs typeface="Arial" panose="020B0604020202020204" pitchFamily="34" charset="0"/>
                        </a:rPr>
                        <a:t>s in and outside of your work community:</a:t>
                      </a:r>
                      <a:r>
                        <a:rPr lang="en-US" sz="1100" dirty="0">
                          <a:latin typeface="Arial" panose="020B0604020202020204" pitchFamily="34" charset="0"/>
                          <a:cs typeface="Arial" panose="020B0604020202020204" pitchFamily="34" charset="0"/>
                        </a:rPr>
                        <a:t> c</a:t>
                      </a: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onnecting with a respected leader; seeking a mentor and/or spiritual advisor can help refine life goals</a:t>
                      </a:r>
                    </a:p>
                    <a:p>
                      <a:pPr marL="404813" marR="0" lvl="1" indent="-115888"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seek a sense of purpose or meaning in life</a:t>
                      </a:r>
                      <a:endParaRPr lang="en-US" sz="1100" baseline="0" dirty="0">
                        <a:solidFill>
                          <a:schemeClr val="dk1"/>
                        </a:solidFill>
                        <a:latin typeface="Arial" panose="020B0604020202020204" pitchFamily="34" charset="0"/>
                        <a:ea typeface="Verdana" panose="020B0604030504040204" pitchFamily="34" charset="0"/>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1338500"/>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17-A</a:t>
            </a:r>
          </a:p>
        </p:txBody>
      </p:sp>
      <p:sp>
        <p:nvSpPr>
          <p:cNvPr id="9" name="Isosceles Triangle 8"/>
          <p:cNvSpPr/>
          <p:nvPr/>
        </p:nvSpPr>
        <p:spPr>
          <a:xfrm rot="5400000">
            <a:off x="4059936" y="8613648"/>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3AAC375-34E7-4EEB-90E1-793A72A7E36C}"/>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73B90594-2690-912E-08C7-CEF431BA76F7}"/>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Civilian-Practicing Ask Care Escort</a:t>
            </a:r>
          </a:p>
        </p:txBody>
      </p:sp>
    </p:spTree>
    <p:extLst>
      <p:ext uri="{BB962C8B-B14F-4D97-AF65-F5344CB8AC3E}">
        <p14:creationId xmlns:p14="http://schemas.microsoft.com/office/powerpoint/2010/main" val="41609405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684729396"/>
              </p:ext>
            </p:extLst>
          </p:nvPr>
        </p:nvGraphicFramePr>
        <p:xfrm>
          <a:off x="198437" y="384639"/>
          <a:ext cx="4114800" cy="7046976"/>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35964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baseline="0" dirty="0">
                          <a:solidFill>
                            <a:schemeClr val="dk1"/>
                          </a:solidFill>
                          <a:latin typeface="Arial" panose="020B0604020202020204" pitchFamily="34" charset="0"/>
                          <a:ea typeface="Verdana" panose="020B0604030504040204" pitchFamily="34" charset="0"/>
                          <a:cs typeface="Arial" panose="020B0604020202020204" pitchFamily="34" charset="0"/>
                        </a:rPr>
                        <a:t>Briefly review ways to bolster protective factors collectively with DA Civilians.</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95579803"/>
                  </a:ext>
                </a:extLst>
              </a:tr>
              <a:tr h="634536">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Furthermore, each of us can impact protective factors collectively with other Soldiers, Soldiers’ Circle of Support, DA Civilians, and our own Circle of Support.</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a:solidFill>
                            <a:schemeClr val="dk1"/>
                          </a:solidFill>
                          <a:latin typeface="Arial" panose="020B0604020202020204" pitchFamily="34" charset="0"/>
                          <a:ea typeface="Verdana" panose="020B0604030504040204" pitchFamily="34" charset="0"/>
                          <a:cs typeface="Arial" panose="020B0604020202020204" pitchFamily="34" charset="0"/>
                        </a:rPr>
                        <a:t>Here are a few ways you can help bolster protective factors on a collective level:</a:t>
                      </a:r>
                      <a:endParaRPr lang="en-US" sz="1100" dirty="0">
                        <a:solidFill>
                          <a:schemeClr val="dk1"/>
                        </a:solidFill>
                        <a:latin typeface="Arial" panose="020B0604020202020204" pitchFamily="34" charset="0"/>
                        <a:ea typeface="Verdana" panose="020B0604030504040204" pitchFamily="34" charset="0"/>
                        <a:cs typeface="Arial" panose="020B0604020202020204" pitchFamily="34" charset="0"/>
                      </a:endParaRPr>
                    </a:p>
                    <a:p>
                      <a:pPr marL="346075" marR="0" lvl="0" indent="-1143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prstClr val="black"/>
                          </a:solidFill>
                          <a:latin typeface="Arial" panose="020B0604020202020204" pitchFamily="34" charset="0"/>
                          <a:ea typeface="+mn-ea"/>
                          <a:cs typeface="Arial" panose="020B0604020202020204" pitchFamily="34" charset="0"/>
                        </a:rPr>
                        <a:t>maintain suicide prevention knowledge and intervention skills like those you’ve learned and practiced</a:t>
                      </a:r>
                      <a:r>
                        <a:rPr lang="en-US" sz="1100" baseline="0" dirty="0">
                          <a:solidFill>
                            <a:prstClr val="black"/>
                          </a:solidFill>
                          <a:latin typeface="Arial" panose="020B0604020202020204" pitchFamily="34" charset="0"/>
                          <a:ea typeface="+mn-ea"/>
                          <a:cs typeface="Arial" panose="020B0604020202020204" pitchFamily="34" charset="0"/>
                        </a:rPr>
                        <a:t> today</a:t>
                      </a:r>
                      <a:endParaRPr lang="en-US" sz="1100" dirty="0">
                        <a:solidFill>
                          <a:prstClr val="black"/>
                        </a:solidFill>
                        <a:latin typeface="Arial" panose="020B0604020202020204" pitchFamily="34" charset="0"/>
                        <a:ea typeface="+mn-ea"/>
                        <a:cs typeface="Arial" panose="020B0604020202020204" pitchFamily="34" charset="0"/>
                      </a:endParaRPr>
                    </a:p>
                    <a:p>
                      <a:pPr marL="346075" marR="0" lvl="0" indent="-1143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prstClr val="black"/>
                          </a:solidFill>
                          <a:latin typeface="Arial" panose="020B0604020202020204" pitchFamily="34" charset="0"/>
                          <a:ea typeface="+mn-ea"/>
                          <a:cs typeface="Arial" panose="020B0604020202020204" pitchFamily="34" charset="0"/>
                        </a:rPr>
                        <a:t>apply positive leadership skills to promote help seeking decisions</a:t>
                      </a:r>
                      <a:endParaRPr lang="en-US" sz="1100" dirty="0">
                        <a:solidFill>
                          <a:prstClr val="black"/>
                        </a:solidFill>
                        <a:latin typeface="Arial" panose="020B0604020202020204" pitchFamily="34" charset="0"/>
                        <a:cs typeface="Arial" panose="020B0604020202020204" pitchFamily="34" charset="0"/>
                      </a:endParaRPr>
                    </a:p>
                    <a:p>
                      <a:pPr marL="346075" marR="0" lvl="0" indent="-1143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prstClr val="black"/>
                          </a:solidFill>
                          <a:latin typeface="Arial" panose="020B0604020202020204" pitchFamily="34" charset="0"/>
                          <a:ea typeface="+mn-ea"/>
                          <a:cs typeface="Arial" panose="020B0604020202020204" pitchFamily="34" charset="0"/>
                        </a:rPr>
                        <a:t>promote and participate in relationship-building activities that</a:t>
                      </a:r>
                      <a:r>
                        <a:rPr lang="en-US" sz="1100" baseline="0" dirty="0">
                          <a:solidFill>
                            <a:prstClr val="black"/>
                          </a:solidFill>
                          <a:latin typeface="Arial" panose="020B0604020202020204" pitchFamily="34" charset="0"/>
                          <a:ea typeface="+mn-ea"/>
                          <a:cs typeface="Arial" panose="020B0604020202020204" pitchFamily="34" charset="0"/>
                        </a:rPr>
                        <a:t> </a:t>
                      </a:r>
                      <a:r>
                        <a:rPr lang="en-US" sz="1100" dirty="0">
                          <a:solidFill>
                            <a:prstClr val="black"/>
                          </a:solidFill>
                          <a:latin typeface="Arial" panose="020B0604020202020204" pitchFamily="34" charset="0"/>
                          <a:ea typeface="+mn-ea"/>
                          <a:cs typeface="Arial" panose="020B0604020202020204" pitchFamily="34" charset="0"/>
                        </a:rPr>
                        <a:t>build and sustain high levels of cohesion</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659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Explain how key protective factors like connectedness</a:t>
                      </a:r>
                      <a:r>
                        <a:rPr lang="en-US" sz="1100" b="1" baseline="0" dirty="0">
                          <a:solidFill>
                            <a:schemeClr val="tx1"/>
                          </a:solidFill>
                          <a:latin typeface="Arial" panose="020B0604020202020204" pitchFamily="34" charset="0"/>
                          <a:cs typeface="Arial" panose="020B0604020202020204" pitchFamily="34" charset="0"/>
                        </a:rPr>
                        <a:t> and </a:t>
                      </a:r>
                      <a:r>
                        <a:rPr lang="en-US" sz="1100" b="1" dirty="0">
                          <a:solidFill>
                            <a:schemeClr val="tx1"/>
                          </a:solidFill>
                          <a:latin typeface="Arial" panose="020B0604020202020204" pitchFamily="34" charset="0"/>
                          <a:cs typeface="Arial" panose="020B0604020202020204" pitchFamily="34" charset="0"/>
                        </a:rPr>
                        <a:t>trust </a:t>
                      </a:r>
                      <a:r>
                        <a:rPr lang="en-US" sz="1100" b="1" baseline="0" dirty="0">
                          <a:solidFill>
                            <a:schemeClr val="tx1"/>
                          </a:solidFill>
                          <a:latin typeface="Arial" panose="020B0604020202020204" pitchFamily="34" charset="0"/>
                          <a:cs typeface="Arial" panose="020B0604020202020204" pitchFamily="34" charset="0"/>
                        </a:rPr>
                        <a:t>help to </a:t>
                      </a:r>
                      <a:r>
                        <a:rPr lang="en-US" sz="1100" b="1" dirty="0">
                          <a:solidFill>
                            <a:schemeClr val="tx1"/>
                          </a:solidFill>
                          <a:latin typeface="Arial" panose="020B0604020202020204" pitchFamily="34" charset="0"/>
                          <a:cs typeface="Arial" panose="020B0604020202020204" pitchFamily="34" charset="0"/>
                        </a:rPr>
                        <a:t>mitigate</a:t>
                      </a:r>
                      <a:r>
                        <a:rPr lang="en-US" sz="1100" b="1" baseline="0" dirty="0">
                          <a:solidFill>
                            <a:schemeClr val="tx1"/>
                          </a:solidFill>
                          <a:latin typeface="Arial" panose="020B0604020202020204" pitchFamily="34" charset="0"/>
                          <a:cs typeface="Arial" panose="020B0604020202020204" pitchFamily="34" charset="0"/>
                        </a:rPr>
                        <a:t> suicide risk.</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856441561"/>
                  </a:ext>
                </a:extLst>
              </a:tr>
              <a:tr h="634536">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Connectedness</a:t>
                      </a:r>
                      <a:r>
                        <a:rPr lang="en-US" sz="1100" baseline="0" dirty="0">
                          <a:solidFill>
                            <a:schemeClr val="dk1"/>
                          </a:solidFill>
                          <a:latin typeface="Arial" panose="020B0604020202020204" pitchFamily="34" charset="0"/>
                          <a:ea typeface="Verdana" panose="020B0604030504040204" pitchFamily="34" charset="0"/>
                          <a:cs typeface="Arial" panose="020B0604020202020204" pitchFamily="34" charset="0"/>
                        </a:rPr>
                        <a:t> and </a:t>
                      </a: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trust</a:t>
                      </a:r>
                      <a:r>
                        <a:rPr lang="en-US" sz="1100" baseline="0" dirty="0">
                          <a:solidFill>
                            <a:schemeClr val="dk1"/>
                          </a:solidFill>
                          <a:latin typeface="Arial" panose="020B0604020202020204" pitchFamily="34" charset="0"/>
                          <a:ea typeface="Verdana" panose="020B0604030504040204" pitchFamily="34" charset="0"/>
                          <a:cs typeface="Arial" panose="020B0604020202020204" pitchFamily="34" charset="0"/>
                        </a:rPr>
                        <a:t> </a:t>
                      </a: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are key protective factors that help to mitigate suicide risk.</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Staying connected helps to increase awareness of the common behaviors and moods of those around us, improving our ability to recognize the signals of someone facing life challenges.</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prstClr val="black"/>
                          </a:solidFill>
                          <a:latin typeface="Arial" panose="020B0604020202020204" pitchFamily="34" charset="0"/>
                          <a:ea typeface="+mn-ea"/>
                          <a:cs typeface="Arial" panose="020B0604020202020204" pitchFamily="34" charset="0"/>
                        </a:rPr>
                        <a:t>Strong connections with others helps to build trust</a:t>
                      </a:r>
                      <a:r>
                        <a:rPr lang="en-US" sz="1100" baseline="0" dirty="0">
                          <a:solidFill>
                            <a:prstClr val="black"/>
                          </a:solidFill>
                          <a:latin typeface="Arial" panose="020B0604020202020204" pitchFamily="34" charset="0"/>
                          <a:ea typeface="+mn-ea"/>
                          <a:cs typeface="Arial" panose="020B0604020202020204" pitchFamily="34" charset="0"/>
                        </a:rPr>
                        <a:t>, thus</a:t>
                      </a:r>
                      <a:r>
                        <a:rPr lang="en-US" sz="1100" dirty="0">
                          <a:solidFill>
                            <a:prstClr val="black"/>
                          </a:solidFill>
                          <a:latin typeface="Arial" panose="020B0604020202020204" pitchFamily="34" charset="0"/>
                          <a:ea typeface="+mn-ea"/>
                          <a:cs typeface="Arial" panose="020B0604020202020204" pitchFamily="34" charset="0"/>
                        </a:rPr>
                        <a:t> increasing the chances </a:t>
                      </a:r>
                      <a:r>
                        <a:rPr lang="en-US" sz="1100" baseline="0" dirty="0">
                          <a:solidFill>
                            <a:prstClr val="black"/>
                          </a:solidFill>
                          <a:latin typeface="Arial" panose="020B0604020202020204" pitchFamily="34" charset="0"/>
                          <a:ea typeface="+mn-ea"/>
                          <a:cs typeface="Arial" panose="020B0604020202020204" pitchFamily="34" charset="0"/>
                        </a:rPr>
                        <a:t>that people within your workplace, your community, or your own personal Circle of Support will feel comfortable reaching out in times of difficulty and helping to </a:t>
                      </a:r>
                      <a:r>
                        <a:rPr lang="en-US" sz="1100" dirty="0">
                          <a:solidFill>
                            <a:prstClr val="black"/>
                          </a:solidFill>
                          <a:latin typeface="Arial" panose="020B0604020202020204" pitchFamily="34" charset="0"/>
                          <a:ea typeface="+mn-ea"/>
                          <a:cs typeface="Arial" panose="020B0604020202020204" pitchFamily="34" charset="0"/>
                        </a:rPr>
                        <a:t>mitigate the risk for suicide.</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prstClr val="black"/>
                          </a:solidFill>
                          <a:latin typeface="Arial" panose="020B0604020202020204" pitchFamily="34" charset="0"/>
                          <a:ea typeface="+mn-ea"/>
                          <a:cs typeface="Arial" panose="020B0604020202020204" pitchFamily="34" charset="0"/>
                        </a:rPr>
                        <a:t>Building a culture of trust</a:t>
                      </a:r>
                      <a:r>
                        <a:rPr lang="en-US" sz="1100" baseline="0" dirty="0">
                          <a:solidFill>
                            <a:prstClr val="black"/>
                          </a:solidFill>
                          <a:latin typeface="Arial" panose="020B0604020202020204" pitchFamily="34" charset="0"/>
                          <a:ea typeface="+mn-ea"/>
                          <a:cs typeface="Arial" panose="020B0604020202020204" pitchFamily="34" charset="0"/>
                        </a:rPr>
                        <a:t> helps remove help-seeking barriers, increasing the chances that a person will reach out for help before a crises occurs. </a:t>
                      </a:r>
                      <a:endParaRPr lang="en-US" sz="1100" i="1" baseline="0" dirty="0">
                        <a:solidFill>
                          <a:prstClr val="black"/>
                        </a:solidFill>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i="1" baseline="0" dirty="0">
                          <a:solidFill>
                            <a:prstClr val="black"/>
                          </a:solidFill>
                          <a:latin typeface="Arial" panose="020B0604020202020204" pitchFamily="34" charset="0"/>
                          <a:ea typeface="+mn-ea"/>
                          <a:cs typeface="Arial" panose="020B0604020202020204" pitchFamily="34" charset="0"/>
                        </a:rPr>
                        <a:t>[</a:t>
                      </a:r>
                      <a:r>
                        <a:rPr lang="en-US" sz="1100" b="1" i="1" baseline="0" dirty="0">
                          <a:solidFill>
                            <a:prstClr val="black"/>
                          </a:solidFill>
                          <a:latin typeface="Arial" panose="020B0604020202020204" pitchFamily="34" charset="0"/>
                          <a:ea typeface="+mn-ea"/>
                          <a:cs typeface="Arial" panose="020B0604020202020204" pitchFamily="34" charset="0"/>
                        </a:rPr>
                        <a:t>NOTE</a:t>
                      </a:r>
                      <a:r>
                        <a:rPr lang="en-US" sz="1100" i="1" baseline="0" dirty="0">
                          <a:solidFill>
                            <a:prstClr val="black"/>
                          </a:solidFill>
                          <a:latin typeface="Arial" panose="020B0604020202020204" pitchFamily="34" charset="0"/>
                          <a:ea typeface="+mn-ea"/>
                          <a:cs typeface="Arial" panose="020B0604020202020204" pitchFamily="34" charset="0"/>
                        </a:rPr>
                        <a:t>: This is a natural transition to the next slide.]</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8215245"/>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17-B</a:t>
            </a:r>
          </a:p>
        </p:txBody>
      </p:sp>
      <p:sp>
        <p:nvSpPr>
          <p:cNvPr id="8" name="TextBox 7">
            <a:extLst>
              <a:ext uri="{FF2B5EF4-FFF2-40B4-BE49-F238E27FC236}">
                <a16:creationId xmlns:a16="http://schemas.microsoft.com/office/drawing/2014/main" id="{52F23361-64D7-4986-ACAB-3C8F6C4B7AD4}"/>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446770F1-7D7E-E6CF-F8EE-FF229A60632D}"/>
              </a:ext>
            </a:extLst>
          </p:cNvPr>
          <p:cNvSpPr txBox="1"/>
          <p:nvPr/>
        </p:nvSpPr>
        <p:spPr>
          <a:xfrm>
            <a:off x="2278743" y="44305"/>
            <a:ext cx="4545572" cy="261967"/>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Training for DA Civilians-Practicing Ask Care Escort</a:t>
            </a:r>
          </a:p>
        </p:txBody>
      </p:sp>
    </p:spTree>
    <p:extLst>
      <p:ext uri="{BB962C8B-B14F-4D97-AF65-F5344CB8AC3E}">
        <p14:creationId xmlns:p14="http://schemas.microsoft.com/office/powerpoint/2010/main" val="6555519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4825" y="411163"/>
            <a:ext cx="3802063" cy="2852737"/>
          </a:xfrm>
        </p:spPr>
      </p:sp>
      <p:graphicFrame>
        <p:nvGraphicFramePr>
          <p:cNvPr id="4" name="Table 3">
            <a:extLst>
              <a:ext uri="{FF2B5EF4-FFF2-40B4-BE49-F238E27FC236}">
                <a16:creationId xmlns:a16="http://schemas.microsoft.com/office/drawing/2014/main" id="{15D98473-CF5C-4BC7-9869-82168FA3CF44}"/>
              </a:ext>
            </a:extLst>
          </p:cNvPr>
          <p:cNvGraphicFramePr>
            <a:graphicFrameLocks noGrp="1"/>
          </p:cNvGraphicFramePr>
          <p:nvPr>
            <p:extLst>
              <p:ext uri="{D42A27DB-BD31-4B8C-83A1-F6EECF244321}">
                <p14:modId xmlns:p14="http://schemas.microsoft.com/office/powerpoint/2010/main" val="1883999412"/>
              </p:ext>
            </p:extLst>
          </p:nvPr>
        </p:nvGraphicFramePr>
        <p:xfrm>
          <a:off x="343566" y="3446411"/>
          <a:ext cx="4114800" cy="4366095"/>
        </p:xfrm>
        <a:graphic>
          <a:graphicData uri="http://schemas.openxmlformats.org/drawingml/2006/table">
            <a:tbl>
              <a:tblPr firstRow="1" bandRow="1">
                <a:tableStyleId>{5C22544A-7EE6-4342-B048-85BDC9FD1C3A}</a:tableStyleId>
              </a:tblPr>
              <a:tblGrid>
                <a:gridCol w="518555">
                  <a:extLst>
                    <a:ext uri="{9D8B030D-6E8A-4147-A177-3AD203B41FA5}">
                      <a16:colId xmlns:a16="http://schemas.microsoft.com/office/drawing/2014/main" val="1549739762"/>
                    </a:ext>
                  </a:extLst>
                </a:gridCol>
                <a:gridCol w="3596245">
                  <a:extLst>
                    <a:ext uri="{9D8B030D-6E8A-4147-A177-3AD203B41FA5}">
                      <a16:colId xmlns:a16="http://schemas.microsoft.com/office/drawing/2014/main" val="792738329"/>
                    </a:ext>
                  </a:extLst>
                </a:gridCol>
              </a:tblGrid>
              <a:tr h="644894">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kern="1200" dirty="0">
                          <a:solidFill>
                            <a:srgbClr val="FF0000"/>
                          </a:solidFill>
                          <a:effectLst/>
                          <a:latin typeface="Verdana" panose="020B0604030504040204" pitchFamily="34" charset="0"/>
                          <a:ea typeface="Verdana" panose="020B0604030504040204" pitchFamily="34" charset="0"/>
                          <a:cs typeface="Arial" panose="020B0604020202020204" pitchFamily="34" charset="0"/>
                          <a:sym typeface="Wingdings"/>
                        </a:rPr>
                        <a:t></a:t>
                      </a:r>
                      <a:endParaRPr lang="en-US" sz="3600" dirty="0">
                        <a:solidFill>
                          <a:schemeClr val="tx1"/>
                        </a:solidFill>
                        <a:latin typeface="Verdana" panose="020B0604030504040204" pitchFamily="34" charset="0"/>
                        <a:ea typeface="Verdana" panose="020B0604030504040204" pitchFamily="34" charset="0"/>
                        <a:cs typeface="Arial" panose="020B0604020202020204" pitchFamily="34" charset="0"/>
                      </a:endParaRPr>
                    </a:p>
                  </a:txBody>
                  <a:tcPr marL="91844" marR="91844" marT="45088" marB="4508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rPr>
                        <a:t>Provide a concise review of non-</a:t>
                      </a:r>
                      <a:r>
                        <a:rPr lang="en-US" sz="1050" b="1" dirty="0">
                          <a:solidFill>
                            <a:schemeClr val="tx1"/>
                          </a:solidFill>
                          <a:latin typeface="Arial" panose="020B0604020202020204" pitchFamily="34" charset="0"/>
                          <a:ea typeface="Verdana" panose="020B0604030504040204" pitchFamily="34" charset="0"/>
                          <a:cs typeface="Arial" panose="020B0604020202020204" pitchFamily="34" charset="0"/>
                        </a:rPr>
                        <a:t>emergency and emergency r</a:t>
                      </a:r>
                      <a:r>
                        <a:rPr lang="en-US" sz="1050" dirty="0">
                          <a:solidFill>
                            <a:schemeClr val="tx1"/>
                          </a:solidFill>
                          <a:latin typeface="Arial" panose="020B0604020202020204" pitchFamily="34" charset="0"/>
                          <a:ea typeface="Verdana" panose="020B0604030504040204" pitchFamily="34" charset="0"/>
                          <a:cs typeface="Arial" panose="020B0604020202020204" pitchFamily="34" charset="0"/>
                        </a:rPr>
                        <a:t>esources and ask participants if there are any other resources to share with the group.</a:t>
                      </a:r>
                    </a:p>
                  </a:txBody>
                  <a:tcPr marL="91844" marR="91844" marT="45088" marB="45088"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9280072"/>
                  </a:ext>
                </a:extLst>
              </a:tr>
              <a:tr h="134068">
                <a:tc>
                  <a:txBody>
                    <a:bodyPr/>
                    <a:lstStyle/>
                    <a:p>
                      <a:pPr algn="ctr"/>
                      <a:endParaRPr lang="en-US" sz="100" b="0" dirty="0">
                        <a:latin typeface="Arial" panose="020B0604020202020204" pitchFamily="34" charset="0"/>
                        <a:ea typeface="Verdana" panose="020B060403050404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 b="0" i="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90523784"/>
                  </a:ext>
                </a:extLst>
              </a:tr>
              <a:tr h="476224">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1.</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rPr>
                        <a:t>Provide a concise review of Non-Emergency and Emergency Resources.</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377208671"/>
                  </a:ext>
                </a:extLst>
              </a:tr>
              <a:tr h="3110909">
                <a:tc>
                  <a:txBody>
                    <a:bodyPr/>
                    <a:lstStyle/>
                    <a:p>
                      <a:endParaRPr lang="en-US" sz="1050" dirty="0">
                        <a:latin typeface="Verdana" panose="020B0604030504040204" pitchFamily="34" charset="0"/>
                        <a:ea typeface="Verdana" panose="020B0604030504040204" pitchFamily="34" charset="0"/>
                      </a:endParaRPr>
                    </a:p>
                  </a:txBody>
                  <a:tcPr>
                    <a:lnT w="12700" cmpd="sng">
                      <a:noFill/>
                    </a:lnT>
                    <a:lnB w="12700" cmpd="sng">
                      <a:noFill/>
                    </a:lnB>
                    <a:noFill/>
                  </a:tcPr>
                </a:tc>
                <a:tc>
                  <a:txBody>
                    <a:bodyPr/>
                    <a:lstStyle/>
                    <a:p>
                      <a:pPr marL="171450" lvl="0" indent="-171450" defTabSz="914400" eaLnBrk="0" fontAlgn="base" hangingPunct="0">
                        <a:spcBef>
                          <a:spcPct val="0"/>
                        </a:spcBef>
                        <a:spcAft>
                          <a:spcPts val="600"/>
                        </a:spcAft>
                        <a:buFont typeface="Arial" panose="020B0604020202020204" pitchFamily="34" charset="0"/>
                        <a:buChar char="•"/>
                        <a:defRPr/>
                      </a:pPr>
                      <a:r>
                        <a:rPr lang="en-US" sz="1100" dirty="0">
                          <a:solidFill>
                            <a:schemeClr val="tx1"/>
                          </a:solidFill>
                          <a:latin typeface="Arial" panose="020B0604020202020204" pitchFamily="34" charset="0"/>
                          <a:cs typeface="Arial" panose="020B0604020202020204" pitchFamily="34" charset="0"/>
                        </a:rPr>
                        <a:t>If you recall from the ACE Base module, there are two types of resources:</a:t>
                      </a:r>
                    </a:p>
                    <a:p>
                      <a:pPr marL="463550" lvl="0" indent="-122238" defTabSz="914400" eaLnBrk="0" fontAlgn="base" hangingPunct="0">
                        <a:spcBef>
                          <a:spcPct val="0"/>
                        </a:spcBef>
                        <a:spcAft>
                          <a:spcPts val="600"/>
                        </a:spcAft>
                        <a:buFont typeface="Arial" panose="020B0604020202020204" pitchFamily="34" charset="0"/>
                        <a:buChar char="-"/>
                        <a:defRPr/>
                      </a:pPr>
                      <a:r>
                        <a:rPr lang="en-US" sz="1100" dirty="0">
                          <a:solidFill>
                            <a:schemeClr val="tx1"/>
                          </a:solidFill>
                          <a:latin typeface="Arial" panose="020B0604020202020204" pitchFamily="34" charset="0"/>
                          <a:cs typeface="Arial" panose="020B0604020202020204" pitchFamily="34" charset="0"/>
                        </a:rPr>
                        <a:t>if an individual is suicidal, you will need to know the </a:t>
                      </a:r>
                      <a:r>
                        <a:rPr lang="en-US" sz="1100" b="1" dirty="0">
                          <a:solidFill>
                            <a:schemeClr val="tx1"/>
                          </a:solidFill>
                          <a:latin typeface="Arial" panose="020B0604020202020204" pitchFamily="34" charset="0"/>
                          <a:cs typeface="Arial" panose="020B0604020202020204" pitchFamily="34" charset="0"/>
                        </a:rPr>
                        <a:t>emergency resources </a:t>
                      </a:r>
                      <a:r>
                        <a:rPr lang="en-US" sz="1100" dirty="0">
                          <a:solidFill>
                            <a:schemeClr val="tx1"/>
                          </a:solidFill>
                          <a:latin typeface="Arial" panose="020B0604020202020204" pitchFamily="34" charset="0"/>
                          <a:cs typeface="Arial" panose="020B0604020202020204" pitchFamily="34" charset="0"/>
                        </a:rPr>
                        <a:t>to use under those circumstances</a:t>
                      </a:r>
                    </a:p>
                    <a:p>
                      <a:pPr marL="463550" lvl="0" indent="-122238" defTabSz="914400" eaLnBrk="0" fontAlgn="base" hangingPunct="0">
                        <a:spcBef>
                          <a:spcPct val="0"/>
                        </a:spcBef>
                        <a:spcAft>
                          <a:spcPts val="600"/>
                        </a:spcAft>
                        <a:buFont typeface="Arial" panose="020B0604020202020204" pitchFamily="34" charset="0"/>
                        <a:buChar char="-"/>
                        <a:defRPr/>
                      </a:pPr>
                      <a:r>
                        <a:rPr lang="en-US" sz="1100" dirty="0">
                          <a:solidFill>
                            <a:schemeClr val="tx1"/>
                          </a:solidFill>
                          <a:latin typeface="Arial" panose="020B0604020202020204" pitchFamily="34" charset="0"/>
                          <a:cs typeface="Arial" panose="020B0604020202020204" pitchFamily="34" charset="0"/>
                        </a:rPr>
                        <a:t>if an individual is not suicidal, you still need to connect them with </a:t>
                      </a:r>
                      <a:r>
                        <a:rPr lang="en-US" sz="1100" b="1" dirty="0">
                          <a:solidFill>
                            <a:schemeClr val="tx1"/>
                          </a:solidFill>
                          <a:latin typeface="Arial" panose="020B0604020202020204" pitchFamily="34" charset="0"/>
                          <a:cs typeface="Arial" panose="020B0604020202020204" pitchFamily="34" charset="0"/>
                        </a:rPr>
                        <a:t>non-emergency resources</a:t>
                      </a:r>
                      <a:r>
                        <a:rPr lang="en-US" sz="1100" dirty="0">
                          <a:solidFill>
                            <a:schemeClr val="tx1"/>
                          </a:solidFill>
                          <a:latin typeface="Arial" panose="020B0604020202020204" pitchFamily="34" charset="0"/>
                          <a:cs typeface="Arial" panose="020B0604020202020204" pitchFamily="34" charset="0"/>
                        </a:rPr>
                        <a:t> that can help them with their difficulties</a:t>
                      </a:r>
                    </a:p>
                    <a:p>
                      <a:pPr marL="171450" lvl="0" indent="-171450">
                        <a:spcAft>
                          <a:spcPts val="600"/>
                        </a:spcAft>
                        <a:buFont typeface="Arial" panose="020B0604020202020204" pitchFamily="34" charset="0"/>
                        <a:buChar char="•"/>
                      </a:pPr>
                      <a:r>
                        <a:rPr lang="en-US" sz="110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Non-emergency resources vary by location and environment. This is not a comprehensive list.</a:t>
                      </a:r>
                    </a:p>
                    <a:p>
                      <a:pPr marL="171450" lvl="0" indent="-171450">
                        <a:spcAft>
                          <a:spcPts val="600"/>
                        </a:spcAft>
                        <a:buFont typeface="Arial" panose="020B0604020202020204" pitchFamily="34" charset="0"/>
                        <a:buChar char="•"/>
                      </a:pPr>
                      <a:r>
                        <a:rPr lang="en-US" sz="110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General resources vary by location and can change frequently; the ones listed apply to all service components.</a:t>
                      </a:r>
                      <a:endParaRPr lang="en-US" sz="1100" i="1" kern="1200" dirty="0">
                        <a:solidFill>
                          <a:schemeClr val="tx1"/>
                        </a:solidFill>
                        <a:effectLst/>
                        <a:latin typeface="Arial" panose="020B0604020202020204" pitchFamily="34" charset="0"/>
                        <a:ea typeface="Verdana" panose="020B0604030504040204" pitchFamily="34" charset="0"/>
                        <a:cs typeface="Arial" panose="020B0604020202020204" pitchFamily="34" charset="0"/>
                      </a:endParaRPr>
                    </a:p>
                  </a:txBody>
                  <a:tcPr>
                    <a:lnT w="12700" cmpd="sng">
                      <a:noFill/>
                    </a:lnT>
                    <a:lnB w="12700" cmpd="sng">
                      <a:noFill/>
                    </a:lnB>
                    <a:noFill/>
                  </a:tcPr>
                </a:tc>
                <a:extLst>
                  <a:ext uri="{0D108BD9-81ED-4DB2-BD59-A6C34878D82A}">
                    <a16:rowId xmlns:a16="http://schemas.microsoft.com/office/drawing/2014/main" val="3701477692"/>
                  </a:ext>
                </a:extLst>
              </a:tr>
            </a:tbl>
          </a:graphicData>
        </a:graphic>
      </p:graphicFrame>
      <p:sp>
        <p:nvSpPr>
          <p:cNvPr id="10" name="TextBox 9">
            <a:extLst>
              <a:ext uri="{FF2B5EF4-FFF2-40B4-BE49-F238E27FC236}">
                <a16:creationId xmlns:a16="http://schemas.microsoft.com/office/drawing/2014/main" id="{CE36DE68-B340-4EBE-99BF-4012F28CDFDF}"/>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11" name="TextBox 10">
            <a:extLst>
              <a:ext uri="{FF2B5EF4-FFF2-40B4-BE49-F238E27FC236}">
                <a16:creationId xmlns:a16="http://schemas.microsoft.com/office/drawing/2014/main" id="{3A174ED0-7DC0-4325-A297-B526FE4808ED}"/>
              </a:ext>
            </a:extLst>
          </p:cNvPr>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18-A</a:t>
            </a:r>
          </a:p>
        </p:txBody>
      </p:sp>
      <p:sp>
        <p:nvSpPr>
          <p:cNvPr id="5" name="TextBox 4">
            <a:extLst>
              <a:ext uri="{FF2B5EF4-FFF2-40B4-BE49-F238E27FC236}">
                <a16:creationId xmlns:a16="http://schemas.microsoft.com/office/drawing/2014/main" id="{276FB09D-9031-7303-ED10-E76A9A407006}"/>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Civilians-Practicing Ask Care Escort</a:t>
            </a:r>
          </a:p>
        </p:txBody>
      </p:sp>
      <p:sp>
        <p:nvSpPr>
          <p:cNvPr id="6" name="Isosceles Triangle 5">
            <a:extLst>
              <a:ext uri="{FF2B5EF4-FFF2-40B4-BE49-F238E27FC236}">
                <a16:creationId xmlns:a16="http://schemas.microsoft.com/office/drawing/2014/main" id="{E3F5B4FA-B84A-93E8-422E-5413D9ACE173}"/>
              </a:ext>
            </a:extLst>
          </p:cNvPr>
          <p:cNvSpPr/>
          <p:nvPr/>
        </p:nvSpPr>
        <p:spPr>
          <a:xfrm rot="5400000">
            <a:off x="4059936" y="8613648"/>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05824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620032796"/>
              </p:ext>
            </p:extLst>
          </p:nvPr>
        </p:nvGraphicFramePr>
        <p:xfrm>
          <a:off x="198437" y="384639"/>
          <a:ext cx="4114800" cy="2611328"/>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359640">
                <a:tc>
                  <a:txBody>
                    <a:bodyPr/>
                    <a:lstStyle/>
                    <a:p>
                      <a:pPr algn="ctr"/>
                      <a:r>
                        <a:rPr lang="en-US" sz="1050" b="1" dirty="0">
                          <a:solidFill>
                            <a:schemeClr val="tx1"/>
                          </a:solidFill>
                          <a:latin typeface="Arial" panose="020B0604020202020204" pitchFamily="34" charset="0"/>
                          <a:ea typeface="Verdana" panose="020B0604030504040204" pitchFamily="34" charset="0"/>
                          <a:cs typeface="Arial" panose="020B0604020202020204" pitchFamily="34" charset="0"/>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lgn="l">
                        <a:spcAft>
                          <a:spcPts val="600"/>
                        </a:spcAft>
                        <a:buFont typeface="Arial" panose="020B0604020202020204" pitchFamily="34" charset="0"/>
                        <a:buNone/>
                      </a:pPr>
                      <a:r>
                        <a:rPr lang="en-US" sz="1100" b="1" i="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Ask participants to share other local or accessible resources they are aware of.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95579803"/>
                  </a:ext>
                </a:extLst>
              </a:tr>
              <a:tr h="634536">
                <a:tc>
                  <a:txBody>
                    <a:bodyPr/>
                    <a:lstStyle/>
                    <a:p>
                      <a:endParaRPr lang="en-US" sz="1050" dirty="0">
                        <a:solidFill>
                          <a:schemeClr val="tx1"/>
                        </a:solidFill>
                        <a:latin typeface="Verdana" panose="020B0604030504040204" pitchFamily="34" charset="0"/>
                        <a:ea typeface="Verdan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lvl="0" indent="-171450">
                        <a:spcAft>
                          <a:spcPts val="600"/>
                        </a:spcAft>
                        <a:buFont typeface="Arial" panose="020B0604020202020204" pitchFamily="34" charset="0"/>
                        <a:buChar char="•"/>
                      </a:pPr>
                      <a:r>
                        <a:rPr lang="en-US" sz="1100" b="1" i="1"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[ASK]</a:t>
                      </a:r>
                      <a:r>
                        <a:rPr lang="en-US" sz="1100" i="1"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 </a:t>
                      </a:r>
                      <a:r>
                        <a:rPr lang="en-US" sz="1100" i="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What are some other local or accessible resources that might be helpful for others to know?</a:t>
                      </a:r>
                    </a:p>
                    <a:p>
                      <a:pPr marL="0" lvl="0" indent="0">
                        <a:spcAft>
                          <a:spcPts val="600"/>
                        </a:spcAft>
                        <a:buFont typeface="Arial" panose="020B0604020202020204" pitchFamily="34" charset="0"/>
                        <a:buNone/>
                      </a:pPr>
                      <a:r>
                        <a:rPr lang="en-US" sz="1100" i="1"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a:t>
                      </a:r>
                      <a:r>
                        <a:rPr lang="en-US" sz="1100" b="1" i="1"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NOTE</a:t>
                      </a:r>
                      <a:r>
                        <a:rPr lang="en-US" sz="1100" i="1"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 Allow participants to share resources. If this question was already asked and answered from the base module then just remind them of the shared resources/refer back to that list.]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6592">
                <a:tc>
                  <a:txBody>
                    <a:bodyPr/>
                    <a:lstStyle/>
                    <a:p>
                      <a:pPr algn="ctr"/>
                      <a:r>
                        <a:rPr lang="en-US" sz="1100" b="1" i="0" dirty="0">
                          <a:latin typeface="Arial" panose="020B0604020202020204" pitchFamily="34" charset="0"/>
                          <a:ea typeface="Verdana" panose="020B0604030504040204" pitchFamily="34" charset="0"/>
                          <a:cs typeface="Arial" panose="020B0604020202020204" pitchFamily="34" charset="0"/>
                        </a:rPr>
                        <a:t>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spcAft>
                          <a:spcPts val="600"/>
                        </a:spcAft>
                        <a:buFont typeface="Arial" panose="020B0604020202020204" pitchFamily="34" charset="0"/>
                        <a:buNone/>
                      </a:pPr>
                      <a:r>
                        <a:rPr lang="en-US" sz="1100" b="1" i="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Transition.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856441561"/>
                  </a:ext>
                </a:extLst>
              </a:tr>
              <a:tr h="634536">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defTabSz="916093">
                        <a:buFont typeface="Arial" panose="020B0604020202020204" pitchFamily="34" charset="0"/>
                        <a:buChar char="•"/>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Now that we’ve got in some reps for practicing ACE, let’s talk about your next steps.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8215245"/>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18-</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8" name="TextBox 7">
            <a:extLst>
              <a:ext uri="{FF2B5EF4-FFF2-40B4-BE49-F238E27FC236}">
                <a16:creationId xmlns:a16="http://schemas.microsoft.com/office/drawing/2014/main" id="{52F23361-64D7-4986-ACAB-3C8F6C4B7AD4}"/>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446770F1-7D7E-E6CF-F8EE-FF229A60632D}"/>
              </a:ext>
            </a:extLst>
          </p:cNvPr>
          <p:cNvSpPr txBox="1"/>
          <p:nvPr/>
        </p:nvSpPr>
        <p:spPr>
          <a:xfrm>
            <a:off x="2278743" y="44305"/>
            <a:ext cx="4545572" cy="261967"/>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Training for DA Civilians-Practicing Ask Care Escort</a:t>
            </a:r>
          </a:p>
        </p:txBody>
      </p:sp>
    </p:spTree>
    <p:extLst>
      <p:ext uri="{BB962C8B-B14F-4D97-AF65-F5344CB8AC3E}">
        <p14:creationId xmlns:p14="http://schemas.microsoft.com/office/powerpoint/2010/main" val="8217350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3567357757"/>
              </p:ext>
            </p:extLst>
          </p:nvPr>
        </p:nvGraphicFramePr>
        <p:xfrm>
          <a:off x="212949" y="3320204"/>
          <a:ext cx="4146122" cy="5803956"/>
        </p:xfrm>
        <a:graphic>
          <a:graphicData uri="http://schemas.openxmlformats.org/drawingml/2006/table">
            <a:tbl>
              <a:tblPr firstRow="1" bandRow="1">
                <a:tableStyleId>{5C22544A-7EE6-4342-B048-85BDC9FD1C3A}</a:tableStyleId>
              </a:tblPr>
              <a:tblGrid>
                <a:gridCol w="411785">
                  <a:extLst>
                    <a:ext uri="{9D8B030D-6E8A-4147-A177-3AD203B41FA5}">
                      <a16:colId xmlns:a16="http://schemas.microsoft.com/office/drawing/2014/main" val="20000"/>
                    </a:ext>
                  </a:extLst>
                </a:gridCol>
                <a:gridCol w="3734337">
                  <a:extLst>
                    <a:ext uri="{9D8B030D-6E8A-4147-A177-3AD203B41FA5}">
                      <a16:colId xmlns:a16="http://schemas.microsoft.com/office/drawing/2014/main" val="20001"/>
                    </a:ext>
                  </a:extLst>
                </a:gridCol>
              </a:tblGrid>
              <a:tr h="644303">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Ask participants to consider their next steps in implementing what they’ve gained from today’s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training and encourage them to talk about suicide prevention with others.</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24286">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1" i="1" strike="noStrike" kern="1200" dirty="0">
                          <a:solidFill>
                            <a:schemeClr val="tx1"/>
                          </a:solidFill>
                          <a:effectLst/>
                          <a:latin typeface="Arial" panose="020B0604020202020204" pitchFamily="34" charset="0"/>
                          <a:ea typeface="+mn-ea"/>
                          <a:cs typeface="Arial" panose="020B0604020202020204" pitchFamily="34" charset="0"/>
                        </a:rPr>
                        <a:t>[SLIDE BUILDS]</a:t>
                      </a: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7775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participants to identify one thing to implement from today’s training in the next week or two that can help lower the risk of suicide.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54087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Throughout a typical day or week, you have many opportunities to apply what you’ve learned today.</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Based on what we’ve covered today, what is one thing you plan to do within the next week or two that can help lower the risk of suicide with those in your community?</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responses. Encourage participants to consider specific, tangible actions. Examples may include</a:t>
                      </a:r>
                    </a:p>
                    <a:p>
                      <a:pPr marL="288925" marR="0" lvl="0" indent="-112713"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identifying a specific person in my community and check in to see how they are doing</a:t>
                      </a:r>
                    </a:p>
                    <a:p>
                      <a:pPr marL="288925" marR="0" lvl="0" indent="-112713"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drawing on one of my personal values when tempted to avoid uncomfortable conversations</a:t>
                      </a:r>
                    </a:p>
                    <a:p>
                      <a:pPr marL="288925" marR="0" lvl="0" indent="-112713"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inviting a friend or family member over for dinner</a:t>
                      </a:r>
                    </a:p>
                    <a:p>
                      <a:pPr marL="288925" marR="0" lvl="0" indent="-112713"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making an effort to ask more open-ended questions to improve active listening skills</a:t>
                      </a:r>
                    </a:p>
                    <a:p>
                      <a:pPr marL="288925" marR="0" lvl="0" indent="-112713"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reminding myself to just listen (receive and acknowledge) when others are sharing their problems with me rather than being quick to </a:t>
                      </a:r>
                      <a:b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offer solutions or ways to fix the situation]</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19-A</a:t>
            </a:r>
          </a:p>
        </p:txBody>
      </p:sp>
      <p:sp>
        <p:nvSpPr>
          <p:cNvPr id="9" name="Isosceles Triangle 8"/>
          <p:cNvSpPr/>
          <p:nvPr/>
        </p:nvSpPr>
        <p:spPr>
          <a:xfrm rot="5400000">
            <a:off x="4059936" y="8613648"/>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3AAC375-34E7-4EEB-90E1-793A72A7E36C}"/>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73B90594-2690-912E-08C7-CEF431BA76F7}"/>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Civilians-Practicing Ask Care Escort</a:t>
            </a:r>
          </a:p>
        </p:txBody>
      </p:sp>
      <p:sp>
        <p:nvSpPr>
          <p:cNvPr id="2" name="Rectangle 1">
            <a:extLst>
              <a:ext uri="{FF2B5EF4-FFF2-40B4-BE49-F238E27FC236}">
                <a16:creationId xmlns:a16="http://schemas.microsoft.com/office/drawing/2014/main" id="{A5CFB3E7-6CC4-874D-5B81-78B22EE86F96}"/>
              </a:ext>
            </a:extLst>
          </p:cNvPr>
          <p:cNvSpPr/>
          <p:nvPr/>
        </p:nvSpPr>
        <p:spPr>
          <a:xfrm>
            <a:off x="3825951" y="3323171"/>
            <a:ext cx="511593" cy="327513"/>
          </a:xfrm>
          <a:prstGeom prst="rect">
            <a:avLst/>
          </a:prstGeom>
        </p:spPr>
        <p:txBody>
          <a:bodyPr wrap="squar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Tree>
    <p:extLst>
      <p:ext uri="{BB962C8B-B14F-4D97-AF65-F5344CB8AC3E}">
        <p14:creationId xmlns:p14="http://schemas.microsoft.com/office/powerpoint/2010/main" val="18319961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805181395"/>
              </p:ext>
            </p:extLst>
          </p:nvPr>
        </p:nvGraphicFramePr>
        <p:xfrm>
          <a:off x="198437" y="384639"/>
          <a:ext cx="4114800" cy="5269792"/>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37659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Encourage participants to talk to Soldiers, coworkers, and members of their own personal Circle of Support about effective strategies to prevent suicide.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856441561"/>
                  </a:ext>
                </a:extLst>
              </a:tr>
              <a:tr h="634536">
                <a:tc>
                  <a:txBody>
                    <a:bodyPr/>
                    <a:lstStyle/>
                    <a:p>
                      <a:pPr algn="ct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[CLICK TO ADVANCE]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Preventing suicide requires taking proactive steps.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 addition to the plans you all have just shared, here are some proactive steps you might consider taking with Soldiers, coworkers, and other members within your community:</a:t>
                      </a:r>
                    </a:p>
                    <a:p>
                      <a:pPr marL="461963"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look for opportunities to use active listening to enhance communication and connection and to build trust</a:t>
                      </a:r>
                    </a:p>
                    <a:p>
                      <a:pPr marL="461963"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who they feel most comfortable talking with if there is ever a concern or moment of crisis, and share that same information with them about you</a:t>
                      </a:r>
                    </a:p>
                    <a:p>
                      <a:pPr marL="461963"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talk about which resources you and they might find most helpful and put the contact information in your phones</a:t>
                      </a:r>
                    </a:p>
                    <a:p>
                      <a:pPr marL="461963"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they are facing a challenge, encourage them to use resources proactively such as when there is even a hint of concern rather than waiting until it’s a crisis situation, and you yourself seek help early and proactively to role model this proactive and preventative behavior</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This is a natural transition to the next slide.]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8215245"/>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19-B</a:t>
            </a:r>
          </a:p>
        </p:txBody>
      </p:sp>
      <p:sp>
        <p:nvSpPr>
          <p:cNvPr id="8" name="TextBox 7">
            <a:extLst>
              <a:ext uri="{FF2B5EF4-FFF2-40B4-BE49-F238E27FC236}">
                <a16:creationId xmlns:a16="http://schemas.microsoft.com/office/drawing/2014/main" id="{52F23361-64D7-4986-ACAB-3C8F6C4B7AD4}"/>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446770F1-7D7E-E6CF-F8EE-FF229A60632D}"/>
              </a:ext>
            </a:extLst>
          </p:cNvPr>
          <p:cNvSpPr txBox="1"/>
          <p:nvPr/>
        </p:nvSpPr>
        <p:spPr>
          <a:xfrm>
            <a:off x="2278743" y="44305"/>
            <a:ext cx="4545572" cy="261967"/>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Training for Circle of Support- Practicing Ask Care Escort</a:t>
            </a:r>
          </a:p>
        </p:txBody>
      </p:sp>
    </p:spTree>
    <p:extLst>
      <p:ext uri="{BB962C8B-B14F-4D97-AF65-F5344CB8AC3E}">
        <p14:creationId xmlns:p14="http://schemas.microsoft.com/office/powerpoint/2010/main" val="399692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ii</a:t>
            </a:r>
            <a:r>
              <a:rPr lang="en-US" sz="1100" i="1" noProof="0" dirty="0">
                <a:solidFill>
                  <a:prstClr val="black"/>
                </a:solidFill>
                <a:latin typeface="Calibri" panose="020F0502020204030204"/>
              </a:rPr>
              <a:t>-B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Header Placeholder 1"/>
          <p:cNvSpPr txBox="1">
            <a:spLocks/>
          </p:cNvSpPr>
          <p:nvPr/>
        </p:nvSpPr>
        <p:spPr>
          <a:xfrm>
            <a:off x="92598" y="137969"/>
            <a:ext cx="6613002" cy="261967"/>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105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69125B21-1B86-4F81-9A22-299344A1BFD1}"/>
              </a:ext>
            </a:extLst>
          </p:cNvPr>
          <p:cNvSpPr txBox="1"/>
          <p:nvPr/>
        </p:nvSpPr>
        <p:spPr>
          <a:xfrm>
            <a:off x="510467" y="4363515"/>
            <a:ext cx="5894329" cy="415498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1" u="sng" dirty="0">
                <a:solidFill>
                  <a:schemeClr val="tx1"/>
                </a:solidFill>
                <a:latin typeface="Arial" panose="020B0604020202020204" pitchFamily="34" charset="0"/>
                <a:cs typeface="Arial" panose="020B0604020202020204" pitchFamily="34" charset="0"/>
              </a:rPr>
              <a:t>Note</a:t>
            </a:r>
            <a:r>
              <a:rPr lang="en-US" sz="1200" b="0" i="1" u="none" dirty="0">
                <a:solidFill>
                  <a:schemeClr val="tx1"/>
                </a:solidFill>
                <a:latin typeface="Arial" panose="020B0604020202020204" pitchFamily="34" charset="0"/>
                <a:cs typeface="Arial" panose="020B0604020202020204" pitchFamily="34" charset="0"/>
              </a:rPr>
              <a:t>:</a:t>
            </a:r>
            <a:r>
              <a:rPr lang="en-US" sz="1200" b="0" i="1" dirty="0">
                <a:solidFill>
                  <a:schemeClr val="tx1"/>
                </a:solidFill>
                <a:latin typeface="Arial" panose="020B0604020202020204" pitchFamily="34" charset="0"/>
                <a:cs typeface="Arial" panose="020B0604020202020204" pitchFamily="34" charset="0"/>
              </a:rPr>
              <a:t> Each module should be trained to standard and not to time, it</a:t>
            </a:r>
            <a:r>
              <a:rPr lang="en-US" sz="1200" b="0" i="1" baseline="0" dirty="0">
                <a:solidFill>
                  <a:schemeClr val="tx1"/>
                </a:solidFill>
                <a:latin typeface="Arial" panose="020B0604020202020204" pitchFamily="34" charset="0"/>
                <a:cs typeface="Arial" panose="020B0604020202020204" pitchFamily="34" charset="0"/>
              </a:rPr>
              <a:t> is most effective when time is </a:t>
            </a:r>
            <a:r>
              <a:rPr lang="en-US" sz="1200" b="0" i="1" dirty="0">
                <a:solidFill>
                  <a:schemeClr val="tx1"/>
                </a:solidFill>
                <a:latin typeface="Arial" panose="020B0604020202020204" pitchFamily="34" charset="0"/>
                <a:cs typeface="Arial" panose="020B0604020202020204" pitchFamily="34" charset="0"/>
              </a:rPr>
              <a:t>allowed for in-depth group discussion and participation. To maximize the benefits of this training, allow for extra time for dialogue</a:t>
            </a:r>
            <a:r>
              <a:rPr lang="en-US" sz="1200" b="0" i="1" baseline="0" dirty="0">
                <a:solidFill>
                  <a:schemeClr val="tx1"/>
                </a:solidFill>
                <a:latin typeface="Arial" panose="020B0604020202020204" pitchFamily="34" charset="0"/>
                <a:cs typeface="Arial" panose="020B0604020202020204" pitchFamily="34" charset="0"/>
              </a:rPr>
              <a:t> and interaction.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i="1" dirty="0">
              <a:latin typeface="Arial" panose="020B0604020202020204" pitchFamily="34" charset="0"/>
              <a:cs typeface="Arial" panose="020B0604020202020204" pitchFamily="34" charset="0"/>
            </a:endParaRPr>
          </a:p>
          <a:p>
            <a:r>
              <a:rPr lang="en-US" sz="1200" b="1" u="sng" dirty="0">
                <a:latin typeface="Arial" panose="020B0604020202020204" pitchFamily="34" charset="0"/>
                <a:cs typeface="Arial" panose="020B0604020202020204" pitchFamily="34" charset="0"/>
              </a:rPr>
              <a:t>Training Package Components</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The complete “ACE Base +1” training package consists of five PowerPoint® presentations (i.e., ACE Base, Active Listening, Fighting the Stigma, Practicing ACE, and Lethal Means) and a SmartGuide with key information to be discussed for each slide (see notes page iv for SmartGuide overview).</a:t>
            </a:r>
          </a:p>
          <a:p>
            <a:endParaRPr lang="en-US" sz="1200" b="1" u="sng" dirty="0">
              <a:latin typeface="Arial" panose="020B0604020202020204" pitchFamily="34" charset="0"/>
              <a:cs typeface="Arial" panose="020B0604020202020204" pitchFamily="34" charset="0"/>
            </a:endParaRPr>
          </a:p>
          <a:p>
            <a:r>
              <a:rPr lang="en-US" sz="1200" b="1" u="sng" dirty="0">
                <a:solidFill>
                  <a:schemeClr val="tx1"/>
                </a:solidFill>
                <a:latin typeface="Arial" panose="020B0604020202020204" pitchFamily="34" charset="0"/>
                <a:cs typeface="Arial" panose="020B0604020202020204" pitchFamily="34" charset="0"/>
              </a:rPr>
              <a:t>Training Precautions</a:t>
            </a:r>
            <a:r>
              <a:rPr lang="en-US" sz="1200" b="1" dirty="0">
                <a:solidFill>
                  <a:schemeClr val="tx1"/>
                </a:solidFill>
                <a:latin typeface="Arial" panose="020B0604020202020204" pitchFamily="34" charset="0"/>
                <a:cs typeface="Arial" panose="020B0604020202020204" pitchFamily="34" charset="0"/>
              </a:rPr>
              <a:t>: </a:t>
            </a:r>
            <a:r>
              <a:rPr lang="en-US" sz="1200" b="0" dirty="0">
                <a:solidFill>
                  <a:schemeClr val="tx1"/>
                </a:solidFill>
                <a:latin typeface="Arial" panose="020B0604020202020204" pitchFamily="34" charset="0"/>
                <a:cs typeface="Arial" panose="020B0604020202020204" pitchFamily="34" charset="0"/>
              </a:rPr>
              <a:t>The ACE suicide prevention and awareness training deals with sensitive information and may trigger painful memories or other issues for training participants. It is possible that someone attending the training may have experienced thoughts of </a:t>
            </a:r>
            <a:r>
              <a:rPr lang="en-US" sz="1200" dirty="0">
                <a:latin typeface="Arial" panose="020B0604020202020204" pitchFamily="34" charset="0"/>
                <a:cs typeface="Arial" panose="020B0604020202020204" pitchFamily="34" charset="0"/>
              </a:rPr>
              <a:t>suicide or may have experienced a loved one who has struggled with suicidal thoughts, ideation, or worse – died by suicide</a:t>
            </a:r>
            <a:r>
              <a:rPr lang="en-US" sz="1200" b="0" dirty="0">
                <a:solidFill>
                  <a:schemeClr val="tx1"/>
                </a:solidFill>
                <a:latin typeface="Arial" panose="020B0604020202020204" pitchFamily="34" charset="0"/>
                <a:cs typeface="Arial" panose="020B0604020202020204" pitchFamily="34" charset="0"/>
              </a:rPr>
              <a:t>.</a:t>
            </a:r>
          </a:p>
          <a:p>
            <a:pPr marL="0" indent="0">
              <a:buNone/>
            </a:pPr>
            <a:endParaRPr lang="en-US" sz="1200" b="0" dirty="0">
              <a:solidFill>
                <a:schemeClr val="tx1"/>
              </a:solidFill>
              <a:latin typeface="Arial" panose="020B0604020202020204" pitchFamily="34" charset="0"/>
              <a:cs typeface="Arial" panose="020B0604020202020204" pitchFamily="34" charset="0"/>
            </a:endParaRPr>
          </a:p>
          <a:p>
            <a:pPr marL="0" indent="0">
              <a:buNone/>
            </a:pPr>
            <a:r>
              <a:rPr lang="en-US" sz="1200" b="0" dirty="0">
                <a:solidFill>
                  <a:schemeClr val="tx1"/>
                </a:solidFill>
                <a:latin typeface="Arial" panose="020B0604020202020204" pitchFamily="34" charset="0"/>
                <a:cs typeface="Arial" panose="020B0604020202020204" pitchFamily="34" charset="0"/>
              </a:rPr>
              <a:t>If you are not a chaplain or behavioral health provider, it is recommended that you have someone from the chaplain’s office or Behavioral Health Services on call during your training session. Be sure to coordinate before the training and obtain their name, title, and consent to act as an immediate resource if needed. Provide them with the date, time, and location of the training; on the day of the training, be sure to have the number(s) at which they can be reached or another plan for reaching them.</a:t>
            </a:r>
          </a:p>
        </p:txBody>
      </p:sp>
      <p:sp>
        <p:nvSpPr>
          <p:cNvPr id="48" name="TextBox 47">
            <a:extLst>
              <a:ext uri="{FF2B5EF4-FFF2-40B4-BE49-F238E27FC236}">
                <a16:creationId xmlns:a16="http://schemas.microsoft.com/office/drawing/2014/main" id="{28F32109-DD51-4256-88CB-960221391FD0}"/>
              </a:ext>
            </a:extLst>
          </p:cNvPr>
          <p:cNvSpPr txBox="1"/>
          <p:nvPr/>
        </p:nvSpPr>
        <p:spPr>
          <a:xfrm>
            <a:off x="510467" y="471108"/>
            <a:ext cx="5894329" cy="830997"/>
          </a:xfrm>
          <a:prstGeom prst="rect">
            <a:avLst/>
          </a:prstGeom>
          <a:noFill/>
        </p:spPr>
        <p:txBody>
          <a:bodyPr wrap="square" rtlCol="0">
            <a:spAutoFit/>
          </a:bodyPr>
          <a:lstStyle/>
          <a:p>
            <a:r>
              <a:rPr lang="en-US" sz="1200" b="1" u="sng" dirty="0">
                <a:latin typeface="Arial" panose="020B0604020202020204" pitchFamily="34" charset="0"/>
                <a:cs typeface="Arial" panose="020B0604020202020204" pitchFamily="34" charset="0"/>
              </a:rPr>
              <a:t>Training Requirements</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The U.S. Army’s requirement for annual suicide prevention training is for Soldiers to complete one hour of training that includes the “ACE Base” module along with one of the “+1” modules, and for DA Civilians to be offered annual training as well.</a:t>
            </a:r>
          </a:p>
        </p:txBody>
      </p:sp>
      <p:sp>
        <p:nvSpPr>
          <p:cNvPr id="32" name="TextBox 31">
            <a:extLst>
              <a:ext uri="{FF2B5EF4-FFF2-40B4-BE49-F238E27FC236}">
                <a16:creationId xmlns:a16="http://schemas.microsoft.com/office/drawing/2014/main" id="{EEAA604C-8514-4A17-BB80-BD64D7DEA949}"/>
              </a:ext>
            </a:extLst>
          </p:cNvPr>
          <p:cNvSpPr txBox="1"/>
          <p:nvPr/>
        </p:nvSpPr>
        <p:spPr>
          <a:xfrm>
            <a:off x="755650" y="8610889"/>
            <a:ext cx="5346700" cy="404458"/>
          </a:xfrm>
          <a:prstGeom prst="rect">
            <a:avLst/>
          </a:prstGeom>
          <a:noFill/>
          <a:ln w="3175">
            <a:solidFill>
              <a:schemeClr val="tx1"/>
            </a:solidFill>
          </a:ln>
        </p:spPr>
        <p:txBody>
          <a:bodyPr wrap="square" lIns="95747" tIns="47873" rIns="95747" bIns="47873" rtlCol="0">
            <a:spAutoFit/>
          </a:bodyPr>
          <a:lstStyle/>
          <a:p>
            <a:r>
              <a:rPr lang="en-US" sz="1000" i="1" dirty="0">
                <a:latin typeface="Arial" panose="020B0604020202020204" pitchFamily="34" charset="0"/>
                <a:cs typeface="Arial" panose="020B0604020202020204" pitchFamily="34" charset="0"/>
              </a:rPr>
              <a:t>The mention of any non-federal entity and/or its products is not to be construed or interpreted, in any manner, as federal endorsement of that non-federal entity or its products. </a:t>
            </a:r>
          </a:p>
        </p:txBody>
      </p:sp>
      <p:sp>
        <p:nvSpPr>
          <p:cNvPr id="4" name="TextBox 3">
            <a:extLst>
              <a:ext uri="{FF2B5EF4-FFF2-40B4-BE49-F238E27FC236}">
                <a16:creationId xmlns:a16="http://schemas.microsoft.com/office/drawing/2014/main" id="{7019BA00-DF79-CF05-A9BA-C03744A9F76D}"/>
              </a:ext>
            </a:extLst>
          </p:cNvPr>
          <p:cNvSpPr txBox="1"/>
          <p:nvPr/>
        </p:nvSpPr>
        <p:spPr>
          <a:xfrm>
            <a:off x="2278743" y="44305"/>
            <a:ext cx="4545572" cy="261967"/>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Training for DA Civilians-Practicing Ask Care Escort</a:t>
            </a:r>
          </a:p>
        </p:txBody>
      </p:sp>
      <p:grpSp>
        <p:nvGrpSpPr>
          <p:cNvPr id="5" name="Group 4">
            <a:extLst>
              <a:ext uri="{FF2B5EF4-FFF2-40B4-BE49-F238E27FC236}">
                <a16:creationId xmlns:a16="http://schemas.microsoft.com/office/drawing/2014/main" id="{17B66D09-371A-B63B-21DA-13011C018445}"/>
              </a:ext>
            </a:extLst>
          </p:cNvPr>
          <p:cNvGrpSpPr/>
          <p:nvPr/>
        </p:nvGrpSpPr>
        <p:grpSpPr>
          <a:xfrm>
            <a:off x="314657" y="1327939"/>
            <a:ext cx="5828268" cy="2884296"/>
            <a:chOff x="403237" y="1295855"/>
            <a:chExt cx="5828268" cy="2884296"/>
          </a:xfrm>
        </p:grpSpPr>
        <p:grpSp>
          <p:nvGrpSpPr>
            <p:cNvPr id="11" name="Group 10">
              <a:extLst>
                <a:ext uri="{FF2B5EF4-FFF2-40B4-BE49-F238E27FC236}">
                  <a16:creationId xmlns:a16="http://schemas.microsoft.com/office/drawing/2014/main" id="{F218B94E-5B06-7EA9-8D35-9EFC3EA91EA6}"/>
                </a:ext>
              </a:extLst>
            </p:cNvPr>
            <p:cNvGrpSpPr/>
            <p:nvPr/>
          </p:nvGrpSpPr>
          <p:grpSpPr>
            <a:xfrm>
              <a:off x="2719136" y="1295855"/>
              <a:ext cx="1180496" cy="1680809"/>
              <a:chOff x="2760778" y="1268548"/>
              <a:chExt cx="1180496" cy="1680809"/>
            </a:xfrm>
          </p:grpSpPr>
          <p:sp>
            <p:nvSpPr>
              <p:cNvPr id="50" name="Flowchart: Terminator 49">
                <a:extLst>
                  <a:ext uri="{FF2B5EF4-FFF2-40B4-BE49-F238E27FC236}">
                    <a16:creationId xmlns:a16="http://schemas.microsoft.com/office/drawing/2014/main" id="{A0E863F5-3968-CFC1-8B3E-F39C632AE8A9}"/>
                  </a:ext>
                </a:extLst>
              </p:cNvPr>
              <p:cNvSpPr/>
              <p:nvPr/>
            </p:nvSpPr>
            <p:spPr>
              <a:xfrm>
                <a:off x="2780250" y="1268548"/>
                <a:ext cx="1141553" cy="261171"/>
              </a:xfrm>
              <a:prstGeom prst="flowChartTerminator">
                <a:avLst/>
              </a:prstGeom>
              <a:solidFill>
                <a:srgbClr val="FECD0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50" dirty="0">
                    <a:latin typeface="Arial Narrow" panose="020B0606020202030204" pitchFamily="34" charset="0"/>
                  </a:rPr>
                  <a:t>ACE Base</a:t>
                </a:r>
              </a:p>
            </p:txBody>
          </p:sp>
          <p:sp>
            <p:nvSpPr>
              <p:cNvPr id="51" name="Cross 50">
                <a:extLst>
                  <a:ext uri="{FF2B5EF4-FFF2-40B4-BE49-F238E27FC236}">
                    <a16:creationId xmlns:a16="http://schemas.microsoft.com/office/drawing/2014/main" id="{26F54D09-6877-68D2-B034-36AF3D31882E}"/>
                  </a:ext>
                </a:extLst>
              </p:cNvPr>
              <p:cNvSpPr/>
              <p:nvPr/>
            </p:nvSpPr>
            <p:spPr>
              <a:xfrm flipV="1">
                <a:off x="3210747" y="2672358"/>
                <a:ext cx="280559" cy="276999"/>
              </a:xfrm>
              <a:prstGeom prst="plus">
                <a:avLst>
                  <a:gd name="adj" fmla="val 45956"/>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pic>
            <p:nvPicPr>
              <p:cNvPr id="52" name="Picture 51">
                <a:extLst>
                  <a:ext uri="{FF2B5EF4-FFF2-40B4-BE49-F238E27FC236}">
                    <a16:creationId xmlns:a16="http://schemas.microsoft.com/office/drawing/2014/main" id="{FDD9F39D-4BE0-1AF8-4B91-758EED65D82E}"/>
                  </a:ext>
                </a:extLst>
              </p:cNvPr>
              <p:cNvPicPr>
                <a:picLocks noChangeAspect="1"/>
              </p:cNvPicPr>
              <p:nvPr/>
            </p:nvPicPr>
            <p:blipFill>
              <a:blip r:embed="rId3"/>
              <a:stretch>
                <a:fillRect/>
              </a:stretch>
            </p:blipFill>
            <p:spPr>
              <a:xfrm>
                <a:off x="2760778" y="1584245"/>
                <a:ext cx="1180496" cy="877401"/>
              </a:xfrm>
              <a:prstGeom prst="rect">
                <a:avLst/>
              </a:prstGeom>
            </p:spPr>
          </p:pic>
        </p:grpSp>
        <p:sp>
          <p:nvSpPr>
            <p:cNvPr id="12" name="TextBox 11">
              <a:extLst>
                <a:ext uri="{FF2B5EF4-FFF2-40B4-BE49-F238E27FC236}">
                  <a16:creationId xmlns:a16="http://schemas.microsoft.com/office/drawing/2014/main" id="{CF653B11-4FB0-5A94-5CAF-39CF71DA5F0C}"/>
                </a:ext>
              </a:extLst>
            </p:cNvPr>
            <p:cNvSpPr txBox="1"/>
            <p:nvPr/>
          </p:nvSpPr>
          <p:spPr>
            <a:xfrm>
              <a:off x="4251050" y="3089769"/>
              <a:ext cx="1417504" cy="276999"/>
            </a:xfrm>
            <a:prstGeom prst="rect">
              <a:avLst/>
            </a:prstGeom>
            <a:noFill/>
          </p:spPr>
          <p:txBody>
            <a:bodyPr wrap="square" rtlCol="0">
              <a:spAutoFit/>
            </a:bodyPr>
            <a:lstStyle/>
            <a:p>
              <a:pPr algn="ctr"/>
              <a:r>
                <a:rPr lang="en-US" sz="1200" dirty="0">
                  <a:solidFill>
                    <a:schemeClr val="bg1"/>
                  </a:solidFill>
                  <a:latin typeface="Arial Narrow" panose="020B0606020202030204" pitchFamily="34" charset="0"/>
                </a:rPr>
                <a:t>PRACTICING ACE</a:t>
              </a:r>
            </a:p>
          </p:txBody>
        </p:sp>
        <p:sp>
          <p:nvSpPr>
            <p:cNvPr id="16" name="Flowchart: Terminator 15">
              <a:extLst>
                <a:ext uri="{FF2B5EF4-FFF2-40B4-BE49-F238E27FC236}">
                  <a16:creationId xmlns:a16="http://schemas.microsoft.com/office/drawing/2014/main" id="{EF9B3FD9-74F3-9BF1-80DB-1E51505E1C7B}"/>
                </a:ext>
              </a:extLst>
            </p:cNvPr>
            <p:cNvSpPr/>
            <p:nvPr/>
          </p:nvSpPr>
          <p:spPr>
            <a:xfrm>
              <a:off x="3528808" y="2984287"/>
              <a:ext cx="1141553" cy="261171"/>
            </a:xfrm>
            <a:prstGeom prst="flowChartTerminator">
              <a:avLst/>
            </a:prstGeom>
            <a:solidFill>
              <a:srgbClr val="C4B5A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A913D1E8-B98C-301B-C63E-5EE4F9DBF00D}"/>
                </a:ext>
              </a:extLst>
            </p:cNvPr>
            <p:cNvGrpSpPr/>
            <p:nvPr/>
          </p:nvGrpSpPr>
          <p:grpSpPr>
            <a:xfrm>
              <a:off x="403237" y="2985038"/>
              <a:ext cx="5828268" cy="1195113"/>
              <a:chOff x="403237" y="2985038"/>
              <a:chExt cx="5828268" cy="1195113"/>
            </a:xfrm>
          </p:grpSpPr>
          <p:grpSp>
            <p:nvGrpSpPr>
              <p:cNvPr id="18" name="Group 17">
                <a:extLst>
                  <a:ext uri="{FF2B5EF4-FFF2-40B4-BE49-F238E27FC236}">
                    <a16:creationId xmlns:a16="http://schemas.microsoft.com/office/drawing/2014/main" id="{2DE2DDDA-5B38-C09F-7C63-154A5CD6DDD0}"/>
                  </a:ext>
                </a:extLst>
              </p:cNvPr>
              <p:cNvGrpSpPr/>
              <p:nvPr/>
            </p:nvGrpSpPr>
            <p:grpSpPr>
              <a:xfrm>
                <a:off x="403237" y="2997415"/>
                <a:ext cx="1185361" cy="1182736"/>
                <a:chOff x="403237" y="2997415"/>
                <a:chExt cx="1185361" cy="1182736"/>
              </a:xfrm>
            </p:grpSpPr>
            <p:sp>
              <p:nvSpPr>
                <p:cNvPr id="47" name="Flowchart: Terminator 46">
                  <a:extLst>
                    <a:ext uri="{FF2B5EF4-FFF2-40B4-BE49-F238E27FC236}">
                      <a16:creationId xmlns:a16="http://schemas.microsoft.com/office/drawing/2014/main" id="{2CD2B504-CC6F-A160-B667-9C45B37F6DA0}"/>
                    </a:ext>
                  </a:extLst>
                </p:cNvPr>
                <p:cNvSpPr/>
                <p:nvPr/>
              </p:nvSpPr>
              <p:spPr>
                <a:xfrm>
                  <a:off x="425141" y="2997415"/>
                  <a:ext cx="1141553" cy="261171"/>
                </a:xfrm>
                <a:prstGeom prst="flowChartTerminator">
                  <a:avLst/>
                </a:prstGeom>
                <a:solidFill>
                  <a:srgbClr val="40404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50" dirty="0">
                      <a:solidFill>
                        <a:schemeClr val="bg1"/>
                      </a:solidFill>
                      <a:latin typeface="Arial Narrow" panose="020B0606020202030204" pitchFamily="34" charset="0"/>
                    </a:rPr>
                    <a:t>Active Listening</a:t>
                  </a:r>
                  <a:endParaRPr lang="en-US" sz="1150" dirty="0"/>
                </a:p>
              </p:txBody>
            </p:sp>
            <p:pic>
              <p:nvPicPr>
                <p:cNvPr id="49" name="Picture 48">
                  <a:extLst>
                    <a:ext uri="{FF2B5EF4-FFF2-40B4-BE49-F238E27FC236}">
                      <a16:creationId xmlns:a16="http://schemas.microsoft.com/office/drawing/2014/main" id="{F3F6519C-8350-3EB0-0D07-87DD89FAF35C}"/>
                    </a:ext>
                  </a:extLst>
                </p:cNvPr>
                <p:cNvPicPr>
                  <a:picLocks noChangeAspect="1"/>
                </p:cNvPicPr>
                <p:nvPr/>
              </p:nvPicPr>
              <p:blipFill>
                <a:blip r:embed="rId4"/>
                <a:stretch>
                  <a:fillRect/>
                </a:stretch>
              </p:blipFill>
              <p:spPr>
                <a:xfrm>
                  <a:off x="403237" y="3315951"/>
                  <a:ext cx="1185361" cy="864200"/>
                </a:xfrm>
                <a:prstGeom prst="rect">
                  <a:avLst/>
                </a:prstGeom>
              </p:spPr>
            </p:pic>
          </p:grpSp>
          <p:grpSp>
            <p:nvGrpSpPr>
              <p:cNvPr id="19" name="Group 18">
                <a:extLst>
                  <a:ext uri="{FF2B5EF4-FFF2-40B4-BE49-F238E27FC236}">
                    <a16:creationId xmlns:a16="http://schemas.microsoft.com/office/drawing/2014/main" id="{C354719E-E438-C113-17D6-92D6CD76C2F9}"/>
                  </a:ext>
                </a:extLst>
              </p:cNvPr>
              <p:cNvGrpSpPr/>
              <p:nvPr/>
            </p:nvGrpSpPr>
            <p:grpSpPr>
              <a:xfrm>
                <a:off x="1954499" y="2997415"/>
                <a:ext cx="1185187" cy="1177938"/>
                <a:chOff x="1934973" y="2997415"/>
                <a:chExt cx="1185187" cy="1177938"/>
              </a:xfrm>
            </p:grpSpPr>
            <p:sp>
              <p:nvSpPr>
                <p:cNvPr id="36" name="Flowchart: Terminator 35">
                  <a:extLst>
                    <a:ext uri="{FF2B5EF4-FFF2-40B4-BE49-F238E27FC236}">
                      <a16:creationId xmlns:a16="http://schemas.microsoft.com/office/drawing/2014/main" id="{0058F3E5-7B24-5487-66DA-0548B864E5CC}"/>
                    </a:ext>
                  </a:extLst>
                </p:cNvPr>
                <p:cNvSpPr/>
                <p:nvPr/>
              </p:nvSpPr>
              <p:spPr>
                <a:xfrm>
                  <a:off x="1956790" y="2997415"/>
                  <a:ext cx="1141553" cy="261171"/>
                </a:xfrm>
                <a:prstGeom prst="flowChartTerminator">
                  <a:avLst/>
                </a:prstGeom>
                <a:solidFill>
                  <a:srgbClr val="72736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50" dirty="0">
                      <a:latin typeface="Arial Narrow" panose="020B0606020202030204" pitchFamily="34" charset="0"/>
                    </a:rPr>
                    <a:t>Fighting Stigma</a:t>
                  </a:r>
                </a:p>
              </p:txBody>
            </p:sp>
            <p:pic>
              <p:nvPicPr>
                <p:cNvPr id="38" name="Picture 37">
                  <a:extLst>
                    <a:ext uri="{FF2B5EF4-FFF2-40B4-BE49-F238E27FC236}">
                      <a16:creationId xmlns:a16="http://schemas.microsoft.com/office/drawing/2014/main" id="{97D95FC7-B13E-B442-51AD-577FF626FF22}"/>
                    </a:ext>
                  </a:extLst>
                </p:cNvPr>
                <p:cNvPicPr>
                  <a:picLocks noChangeAspect="1"/>
                </p:cNvPicPr>
                <p:nvPr/>
              </p:nvPicPr>
              <p:blipFill>
                <a:blip r:embed="rId5"/>
                <a:stretch>
                  <a:fillRect/>
                </a:stretch>
              </p:blipFill>
              <p:spPr>
                <a:xfrm>
                  <a:off x="1934973" y="3311822"/>
                  <a:ext cx="1185187" cy="863531"/>
                </a:xfrm>
                <a:prstGeom prst="rect">
                  <a:avLst/>
                </a:prstGeom>
              </p:spPr>
            </p:pic>
          </p:grpSp>
          <p:grpSp>
            <p:nvGrpSpPr>
              <p:cNvPr id="20" name="Group 19">
                <a:extLst>
                  <a:ext uri="{FF2B5EF4-FFF2-40B4-BE49-F238E27FC236}">
                    <a16:creationId xmlns:a16="http://schemas.microsoft.com/office/drawing/2014/main" id="{AD5C4F40-A479-55D9-F752-A00250CF673F}"/>
                  </a:ext>
                </a:extLst>
              </p:cNvPr>
              <p:cNvGrpSpPr/>
              <p:nvPr/>
            </p:nvGrpSpPr>
            <p:grpSpPr>
              <a:xfrm>
                <a:off x="3426075" y="2985038"/>
                <a:ext cx="1331982" cy="1195113"/>
                <a:chOff x="3451386" y="2985038"/>
                <a:chExt cx="1331982" cy="1195113"/>
              </a:xfrm>
            </p:grpSpPr>
            <p:sp>
              <p:nvSpPr>
                <p:cNvPr id="28" name="TextBox 27">
                  <a:extLst>
                    <a:ext uri="{FF2B5EF4-FFF2-40B4-BE49-F238E27FC236}">
                      <a16:creationId xmlns:a16="http://schemas.microsoft.com/office/drawing/2014/main" id="{84A1E04D-7944-6847-058C-15909E19AAF0}"/>
                    </a:ext>
                  </a:extLst>
                </p:cNvPr>
                <p:cNvSpPr txBox="1"/>
                <p:nvPr/>
              </p:nvSpPr>
              <p:spPr>
                <a:xfrm>
                  <a:off x="3451386" y="2985038"/>
                  <a:ext cx="1331982" cy="276999"/>
                </a:xfrm>
                <a:prstGeom prst="rect">
                  <a:avLst/>
                </a:prstGeom>
                <a:noFill/>
              </p:spPr>
              <p:txBody>
                <a:bodyPr wrap="square" rtlCol="0">
                  <a:spAutoFit/>
                </a:bodyPr>
                <a:lstStyle/>
                <a:p>
                  <a:pPr algn="ctr"/>
                  <a:r>
                    <a:rPr lang="en-US" sz="1150" dirty="0">
                      <a:solidFill>
                        <a:schemeClr val="bg1"/>
                      </a:solidFill>
                      <a:latin typeface="Arial Narrow" panose="020B0606020202030204" pitchFamily="34" charset="0"/>
                    </a:rPr>
                    <a:t>Practicing ACE</a:t>
                  </a:r>
                </a:p>
              </p:txBody>
            </p:sp>
            <p:pic>
              <p:nvPicPr>
                <p:cNvPr id="33" name="Picture 32">
                  <a:extLst>
                    <a:ext uri="{FF2B5EF4-FFF2-40B4-BE49-F238E27FC236}">
                      <a16:creationId xmlns:a16="http://schemas.microsoft.com/office/drawing/2014/main" id="{23708B9E-3FE1-E6A3-5EAA-0EA322ADF598}"/>
                    </a:ext>
                  </a:extLst>
                </p:cNvPr>
                <p:cNvPicPr>
                  <a:picLocks noChangeAspect="1"/>
                </p:cNvPicPr>
                <p:nvPr/>
              </p:nvPicPr>
              <p:blipFill>
                <a:blip r:embed="rId6"/>
                <a:stretch>
                  <a:fillRect/>
                </a:stretch>
              </p:blipFill>
              <p:spPr>
                <a:xfrm>
                  <a:off x="3530473" y="3315951"/>
                  <a:ext cx="1173808" cy="864200"/>
                </a:xfrm>
                <a:prstGeom prst="rect">
                  <a:avLst/>
                </a:prstGeom>
              </p:spPr>
            </p:pic>
          </p:grpSp>
          <p:sp>
            <p:nvSpPr>
              <p:cNvPr id="21" name="TextBox 20">
                <a:extLst>
                  <a:ext uri="{FF2B5EF4-FFF2-40B4-BE49-F238E27FC236}">
                    <a16:creationId xmlns:a16="http://schemas.microsoft.com/office/drawing/2014/main" id="{165D0DD1-C6D3-68DE-3918-5CD6808691ED}"/>
                  </a:ext>
                </a:extLst>
              </p:cNvPr>
              <p:cNvSpPr txBox="1"/>
              <p:nvPr/>
            </p:nvSpPr>
            <p:spPr>
              <a:xfrm>
                <a:off x="1594784" y="3522534"/>
                <a:ext cx="353529" cy="292388"/>
              </a:xfrm>
              <a:prstGeom prst="rect">
                <a:avLst/>
              </a:prstGeom>
              <a:noFill/>
            </p:spPr>
            <p:txBody>
              <a:bodyPr wrap="square" rtlCol="0">
                <a:spAutoFit/>
              </a:bodyPr>
              <a:lstStyle/>
              <a:p>
                <a:pPr algn="ctr"/>
                <a:r>
                  <a:rPr lang="en-US" sz="1300" dirty="0">
                    <a:latin typeface="Arial Narrow" panose="020B0606020202030204" pitchFamily="34" charset="0"/>
                  </a:rPr>
                  <a:t>or</a:t>
                </a:r>
              </a:p>
            </p:txBody>
          </p:sp>
          <p:sp>
            <p:nvSpPr>
              <p:cNvPr id="22" name="TextBox 21">
                <a:extLst>
                  <a:ext uri="{FF2B5EF4-FFF2-40B4-BE49-F238E27FC236}">
                    <a16:creationId xmlns:a16="http://schemas.microsoft.com/office/drawing/2014/main" id="{01A949E2-6125-622F-A05A-FA652BC52B30}"/>
                  </a:ext>
                </a:extLst>
              </p:cNvPr>
              <p:cNvSpPr txBox="1"/>
              <p:nvPr/>
            </p:nvSpPr>
            <p:spPr>
              <a:xfrm>
                <a:off x="3132620" y="3522534"/>
                <a:ext cx="353529" cy="292388"/>
              </a:xfrm>
              <a:prstGeom prst="rect">
                <a:avLst/>
              </a:prstGeom>
              <a:noFill/>
            </p:spPr>
            <p:txBody>
              <a:bodyPr wrap="square" rtlCol="0">
                <a:spAutoFit/>
              </a:bodyPr>
              <a:lstStyle/>
              <a:p>
                <a:pPr algn="ctr"/>
                <a:r>
                  <a:rPr lang="en-US" sz="1300" dirty="0">
                    <a:latin typeface="Arial Narrow" panose="020B0606020202030204" pitchFamily="34" charset="0"/>
                  </a:rPr>
                  <a:t>or</a:t>
                </a:r>
              </a:p>
            </p:txBody>
          </p:sp>
          <p:sp>
            <p:nvSpPr>
              <p:cNvPr id="23" name="TextBox 22">
                <a:extLst>
                  <a:ext uri="{FF2B5EF4-FFF2-40B4-BE49-F238E27FC236}">
                    <a16:creationId xmlns:a16="http://schemas.microsoft.com/office/drawing/2014/main" id="{D242E6A2-8EFA-3D97-86C3-A0CE518BA24E}"/>
                  </a:ext>
                </a:extLst>
              </p:cNvPr>
              <p:cNvSpPr txBox="1"/>
              <p:nvPr/>
            </p:nvSpPr>
            <p:spPr>
              <a:xfrm>
                <a:off x="4695852" y="3522534"/>
                <a:ext cx="353529" cy="292388"/>
              </a:xfrm>
              <a:prstGeom prst="rect">
                <a:avLst/>
              </a:prstGeom>
              <a:noFill/>
            </p:spPr>
            <p:txBody>
              <a:bodyPr wrap="square" rtlCol="0">
                <a:spAutoFit/>
              </a:bodyPr>
              <a:lstStyle/>
              <a:p>
                <a:pPr algn="ctr"/>
                <a:r>
                  <a:rPr lang="en-US" sz="1300" dirty="0">
                    <a:latin typeface="Arial Narrow" panose="020B0606020202030204" pitchFamily="34" charset="0"/>
                  </a:rPr>
                  <a:t>or</a:t>
                </a:r>
              </a:p>
            </p:txBody>
          </p:sp>
          <p:grpSp>
            <p:nvGrpSpPr>
              <p:cNvPr id="24" name="Group 23">
                <a:extLst>
                  <a:ext uri="{FF2B5EF4-FFF2-40B4-BE49-F238E27FC236}">
                    <a16:creationId xmlns:a16="http://schemas.microsoft.com/office/drawing/2014/main" id="{F98EA173-D5EF-8E46-10AA-1423CB731A8B}"/>
                  </a:ext>
                </a:extLst>
              </p:cNvPr>
              <p:cNvGrpSpPr/>
              <p:nvPr/>
            </p:nvGrpSpPr>
            <p:grpSpPr>
              <a:xfrm>
                <a:off x="5057697" y="2998395"/>
                <a:ext cx="1173808" cy="1166570"/>
                <a:chOff x="5044445" y="2998395"/>
                <a:chExt cx="1173808" cy="1166570"/>
              </a:xfrm>
            </p:grpSpPr>
            <p:sp>
              <p:nvSpPr>
                <p:cNvPr id="26" name="Flowchart: Terminator 25">
                  <a:extLst>
                    <a:ext uri="{FF2B5EF4-FFF2-40B4-BE49-F238E27FC236}">
                      <a16:creationId xmlns:a16="http://schemas.microsoft.com/office/drawing/2014/main" id="{44E7DA51-4326-9A38-58F7-F7D2D4D14E43}"/>
                    </a:ext>
                  </a:extLst>
                </p:cNvPr>
                <p:cNvSpPr/>
                <p:nvPr/>
              </p:nvSpPr>
              <p:spPr>
                <a:xfrm>
                  <a:off x="5060573" y="2998395"/>
                  <a:ext cx="1141553" cy="261171"/>
                </a:xfrm>
                <a:prstGeom prst="flowChartTerminator">
                  <a:avLst/>
                </a:prstGeom>
                <a:solidFill>
                  <a:srgbClr val="DFDEC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50" dirty="0">
                      <a:latin typeface="Arial Narrow" panose="020B0606020202030204" pitchFamily="34" charset="0"/>
                    </a:rPr>
                    <a:t>Lethal Means</a:t>
                  </a:r>
                </a:p>
              </p:txBody>
            </p:sp>
            <p:pic>
              <p:nvPicPr>
                <p:cNvPr id="27" name="Picture 26">
                  <a:extLst>
                    <a:ext uri="{FF2B5EF4-FFF2-40B4-BE49-F238E27FC236}">
                      <a16:creationId xmlns:a16="http://schemas.microsoft.com/office/drawing/2014/main" id="{A6A2A0CD-85F4-865C-6593-6D2CACCBE325}"/>
                    </a:ext>
                  </a:extLst>
                </p:cNvPr>
                <p:cNvPicPr>
                  <a:picLocks noChangeAspect="1"/>
                </p:cNvPicPr>
                <p:nvPr/>
              </p:nvPicPr>
              <p:blipFill>
                <a:blip r:embed="rId6"/>
                <a:stretch>
                  <a:fillRect/>
                </a:stretch>
              </p:blipFill>
              <p:spPr>
                <a:xfrm>
                  <a:off x="5044445" y="3300765"/>
                  <a:ext cx="1173808" cy="864200"/>
                </a:xfrm>
                <a:prstGeom prst="rect">
                  <a:avLst/>
                </a:prstGeom>
              </p:spPr>
            </p:pic>
          </p:grpSp>
        </p:grpSp>
      </p:grpSp>
    </p:spTree>
    <p:extLst>
      <p:ext uri="{BB962C8B-B14F-4D97-AF65-F5344CB8AC3E}">
        <p14:creationId xmlns:p14="http://schemas.microsoft.com/office/powerpoint/2010/main" val="20856819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2703687997"/>
              </p:ext>
            </p:extLst>
          </p:nvPr>
        </p:nvGraphicFramePr>
        <p:xfrm>
          <a:off x="212949" y="3320205"/>
          <a:ext cx="4043177" cy="5523647"/>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287341">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Empower participants to</a:t>
                      </a:r>
                      <a:r>
                        <a:rPr lang="en-US" sz="1100" b="1" baseline="0" dirty="0">
                          <a:solidFill>
                            <a:schemeClr val="tx1"/>
                          </a:solidFill>
                          <a:latin typeface="Arial" panose="020B0604020202020204" pitchFamily="34" charset="0"/>
                          <a:cs typeface="Arial" panose="020B0604020202020204" pitchFamily="34" charset="0"/>
                        </a:rPr>
                        <a:t> engage with and support others by employing the ACE process, and th</a:t>
                      </a:r>
                      <a:r>
                        <a:rPr lang="en-US" sz="1100" b="1" dirty="0">
                          <a:solidFill>
                            <a:schemeClr val="tx1"/>
                          </a:solidFill>
                          <a:latin typeface="Arial" panose="020B0604020202020204" pitchFamily="34" charset="0"/>
                          <a:cs typeface="Arial" panose="020B0604020202020204" pitchFamily="34" charset="0"/>
                        </a:rPr>
                        <a:t>ank participants for attending.</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0"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Empower participants to</a:t>
                      </a:r>
                      <a:r>
                        <a:rPr lang="en-US" sz="1100" b="1" baseline="0" dirty="0">
                          <a:solidFill>
                            <a:schemeClr val="tx1"/>
                          </a:solidFill>
                          <a:latin typeface="Arial" panose="020B0604020202020204" pitchFamily="34" charset="0"/>
                          <a:cs typeface="Arial" panose="020B0604020202020204" pitchFamily="34" charset="0"/>
                        </a:rPr>
                        <a:t> engage with and support others by employing the ACE process.</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85849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dirty="0">
                          <a:solidFill>
                            <a:prstClr val="black"/>
                          </a:solidFill>
                          <a:latin typeface="Arial" panose="020B0604020202020204" pitchFamily="34" charset="0"/>
                          <a:cs typeface="Arial" panose="020B0604020202020204" pitchFamily="34" charset="0"/>
                        </a:rPr>
                        <a:t>This training provided</a:t>
                      </a:r>
                      <a:r>
                        <a:rPr lang="en-US" sz="1100" b="0" baseline="0" dirty="0">
                          <a:solidFill>
                            <a:prstClr val="black"/>
                          </a:solidFill>
                          <a:latin typeface="Arial" panose="020B0604020202020204" pitchFamily="34" charset="0"/>
                          <a:cs typeface="Arial" panose="020B0604020202020204" pitchFamily="34" charset="0"/>
                        </a:rPr>
                        <a:t> you with realistic expectations and practical experience that will help you to effectively engage with and support others in your community. Using the Ask, Care, Escort process can strengthen connection, build trust, and mitigate the risk of suicide. </a:t>
                      </a:r>
                      <a:endParaRPr lang="en-US" sz="1100" b="0" dirty="0">
                        <a:solidFill>
                          <a:prstClr val="black"/>
                        </a:solidFill>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i="0" baseline="0" dirty="0">
                          <a:latin typeface="Arial" panose="020B0604020202020204" pitchFamily="34" charset="0"/>
                          <a:ea typeface="Cambria" panose="02040503050406030204" pitchFamily="18" charset="0"/>
                          <a:cs typeface="Arial" panose="020B0604020202020204" pitchFamily="34" charset="0"/>
                        </a:rPr>
                        <a:t>Remember, you are part of the Army’s comprehensive and integrated approach to preventing suicide and protecting others from its devastating impacts. </a:t>
                      </a:r>
                    </a:p>
                    <a:p>
                      <a:pPr marL="171450" indent="-171450">
                        <a:spcBef>
                          <a:spcPts val="600"/>
                        </a:spcBef>
                        <a:buFont typeface="Arial" panose="020B0604020202020204" pitchFamily="34" charset="0"/>
                        <a:buChar char="•"/>
                      </a:pPr>
                      <a:r>
                        <a:rPr lang="en-US" sz="1100" b="0" i="0" baseline="0" dirty="0">
                          <a:latin typeface="Arial" panose="020B0604020202020204" pitchFamily="34" charset="0"/>
                          <a:ea typeface="Cambria" panose="02040503050406030204" pitchFamily="18" charset="0"/>
                          <a:cs typeface="Arial" panose="020B0604020202020204" pitchFamily="34" charset="0"/>
                        </a:rPr>
                        <a:t>The Army and its people need you to concentrate your efforts in the prevention strategies within your control and influence, which you have gained from today’s training.</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17151">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Thank participants for attending.</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068533550"/>
                  </a:ext>
                </a:extLst>
              </a:tr>
              <a:tr h="85849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Thank you for attending today’s training. Your participation is evidence of your support and care for Soldiers, Soldiers’ Circle of Support, fellow DA Civilians, and members of your own personal Circle of Support. </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3024761"/>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20</a:t>
            </a:r>
            <a:r>
              <a:rPr lang="en-US" sz="1100" i="1" noProof="0" dirty="0">
                <a:solidFill>
                  <a:prstClr val="black"/>
                </a:solidFill>
                <a:latin typeface="Calibri" panose="020F0502020204030204"/>
              </a:rPr>
              <a:t>-A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AD11F0F-B3C4-439F-9D66-75B1D5EA23DF}"/>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2E8A3902-5E73-9B83-BDB8-67D0B9D72665}"/>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Civilians-Practicing Ask Care Escort</a:t>
            </a:r>
          </a:p>
        </p:txBody>
      </p:sp>
      <p:sp>
        <p:nvSpPr>
          <p:cNvPr id="5" name="Rectangle 4">
            <a:extLst>
              <a:ext uri="{FF2B5EF4-FFF2-40B4-BE49-F238E27FC236}">
                <a16:creationId xmlns:a16="http://schemas.microsoft.com/office/drawing/2014/main" id="{C1F6C908-2E40-0FB5-5151-0224FA5FB500}"/>
              </a:ext>
            </a:extLst>
          </p:cNvPr>
          <p:cNvSpPr/>
          <p:nvPr/>
        </p:nvSpPr>
        <p:spPr>
          <a:xfrm>
            <a:off x="3993716" y="8623349"/>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7" name="Rectangle 6">
            <a:extLst>
              <a:ext uri="{FF2B5EF4-FFF2-40B4-BE49-F238E27FC236}">
                <a16:creationId xmlns:a16="http://schemas.microsoft.com/office/drawing/2014/main" id="{E34A20C4-9A3C-E330-89F8-CA2E948641CC}"/>
              </a:ext>
            </a:extLst>
          </p:cNvPr>
          <p:cNvSpPr/>
          <p:nvPr/>
        </p:nvSpPr>
        <p:spPr>
          <a:xfrm>
            <a:off x="3567406" y="8623349"/>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Tree>
    <p:extLst>
      <p:ext uri="{BB962C8B-B14F-4D97-AF65-F5344CB8AC3E}">
        <p14:creationId xmlns:p14="http://schemas.microsoft.com/office/powerpoint/2010/main" val="4889275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20-B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3121952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4638" y="322263"/>
            <a:ext cx="3805237" cy="2852737"/>
          </a:xfrm>
        </p:spPr>
      </p:sp>
      <p:sp>
        <p:nvSpPr>
          <p:cNvPr id="7" name="TextBox 6">
            <a:extLst>
              <a:ext uri="{FF2B5EF4-FFF2-40B4-BE49-F238E27FC236}">
                <a16:creationId xmlns:a16="http://schemas.microsoft.com/office/drawing/2014/main" id="{EB6F16FD-6BF4-4B91-8840-B809901ECDF3}"/>
              </a:ext>
            </a:extLst>
          </p:cNvPr>
          <p:cNvSpPr txBox="1"/>
          <p:nvPr/>
        </p:nvSpPr>
        <p:spPr>
          <a:xfrm>
            <a:off x="4448266" y="411479"/>
            <a:ext cx="2272160" cy="8340635"/>
          </a:xfrm>
          <a:prstGeom prst="rect">
            <a:avLst/>
          </a:prstGeom>
          <a:noFill/>
          <a:ln>
            <a:solidFill>
              <a:sysClr val="windowText" lastClr="000000"/>
            </a:solidFill>
          </a:ln>
        </p:spPr>
        <p:txBody>
          <a:bodyPr wrap="square" lIns="92541" tIns="46270" rIns="92541" bIns="4627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graphicFrame>
        <p:nvGraphicFramePr>
          <p:cNvPr id="3" name="Table 2">
            <a:extLst>
              <a:ext uri="{FF2B5EF4-FFF2-40B4-BE49-F238E27FC236}">
                <a16:creationId xmlns:a16="http://schemas.microsoft.com/office/drawing/2014/main" id="{8070BCDE-FDCB-5658-2962-198CF147F9E7}"/>
              </a:ext>
            </a:extLst>
          </p:cNvPr>
          <p:cNvGraphicFramePr>
            <a:graphicFrameLocks noGrp="1"/>
          </p:cNvGraphicFramePr>
          <p:nvPr>
            <p:extLst>
              <p:ext uri="{D42A27DB-BD31-4B8C-83A1-F6EECF244321}">
                <p14:modId xmlns:p14="http://schemas.microsoft.com/office/powerpoint/2010/main" val="3398397041"/>
              </p:ext>
            </p:extLst>
          </p:nvPr>
        </p:nvGraphicFramePr>
        <p:xfrm>
          <a:off x="137574" y="3224235"/>
          <a:ext cx="4057513" cy="5678176"/>
        </p:xfrm>
        <a:graphic>
          <a:graphicData uri="http://schemas.openxmlformats.org/drawingml/2006/table">
            <a:tbl>
              <a:tblPr firstRow="1" bandRow="1">
                <a:tableStyleId>{5C22544A-7EE6-4342-B048-85BDC9FD1C3A}</a:tableStyleId>
              </a:tblPr>
              <a:tblGrid>
                <a:gridCol w="487171">
                  <a:extLst>
                    <a:ext uri="{9D8B030D-6E8A-4147-A177-3AD203B41FA5}">
                      <a16:colId xmlns:a16="http://schemas.microsoft.com/office/drawing/2014/main" val="700622677"/>
                    </a:ext>
                  </a:extLst>
                </a:gridCol>
                <a:gridCol w="3570342">
                  <a:extLst>
                    <a:ext uri="{9D8B030D-6E8A-4147-A177-3AD203B41FA5}">
                      <a16:colId xmlns:a16="http://schemas.microsoft.com/office/drawing/2014/main" val="2876562472"/>
                    </a:ext>
                  </a:extLst>
                </a:gridCol>
              </a:tblGrid>
              <a:tr h="453323">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kern="1200" dirty="0">
                          <a:solidFill>
                            <a:srgbClr val="FF0000"/>
                          </a:solidFill>
                          <a:effectLst/>
                          <a:latin typeface="Arial" panose="020B0604020202020204" pitchFamily="34" charset="0"/>
                          <a:ea typeface="Verdana" panose="020B0604030504040204" pitchFamily="34" charset="0"/>
                          <a:cs typeface="Arial" panose="020B0604020202020204" pitchFamily="34" charset="0"/>
                          <a:sym typeface="Wingdings"/>
                        </a:rPr>
                        <a:t></a:t>
                      </a:r>
                      <a:endParaRPr lang="en-US" sz="3200"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marL="91844" marR="91844" marT="45088" marB="4508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rPr>
                        <a:t>Introduce</a:t>
                      </a:r>
                      <a:r>
                        <a:rPr lang="en-US" sz="1100" b="1" baseline="0" dirty="0">
                          <a:solidFill>
                            <a:schemeClr val="tx1"/>
                          </a:solidFill>
                          <a:latin typeface="Arial" panose="020B0604020202020204" pitchFamily="34" charset="0"/>
                          <a:ea typeface="Verdana" panose="020B0604030504040204" pitchFamily="34" charset="0"/>
                          <a:cs typeface="Arial" panose="020B0604020202020204" pitchFamily="34" charset="0"/>
                        </a:rPr>
                        <a:t> Post-Training Survey</a:t>
                      </a:r>
                      <a:endParaRPr lang="en-US" sz="1100"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marL="91844" marR="91844" marT="45088" marB="45088"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4596728"/>
                  </a:ext>
                </a:extLst>
              </a:tr>
              <a:tr h="0">
                <a:tc>
                  <a:txBody>
                    <a:bodyPr/>
                    <a:lstStyle/>
                    <a:p>
                      <a:pPr algn="ctr"/>
                      <a:endParaRPr lang="en-US" sz="100" b="1"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b="1"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844007093"/>
                  </a:ext>
                </a:extLst>
              </a:tr>
              <a:tr h="224169">
                <a:tc>
                  <a:txBody>
                    <a:bodyPr/>
                    <a:lstStyle/>
                    <a:p>
                      <a:pPr algn="ctr">
                        <a:spcAft>
                          <a:spcPts val="600"/>
                        </a:spcAft>
                      </a:pPr>
                      <a:r>
                        <a:rPr lang="en-US" sz="1100" b="0" dirty="0">
                          <a:solidFill>
                            <a:schemeClr val="tx1"/>
                          </a:solidFill>
                          <a:latin typeface="Arial" panose="020B0604020202020204" pitchFamily="34" charset="0"/>
                          <a:ea typeface="Verdana" panose="020B0604030504040204" pitchFamily="34" charset="0"/>
                          <a:cs typeface="Arial" panose="020B0604020202020204" pitchFamily="34" charset="0"/>
                        </a:rPr>
                        <a:t>1.</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00"/>
                    </a:solidFill>
                  </a:tcPr>
                </a:tc>
                <a:tc>
                  <a:txBody>
                    <a:bodyPr/>
                    <a:lstStyle/>
                    <a:p>
                      <a:pPr>
                        <a:spcAft>
                          <a:spcPts val="600"/>
                        </a:spcAft>
                      </a:pPr>
                      <a:r>
                        <a:rPr lang="en-US" sz="1100" b="0" dirty="0">
                          <a:solidFill>
                            <a:schemeClr val="tx1"/>
                          </a:solidFill>
                          <a:latin typeface="Arial" panose="020B0604020202020204" pitchFamily="34" charset="0"/>
                          <a:ea typeface="Verdana" panose="020B0604030504040204" pitchFamily="34" charset="0"/>
                          <a:cs typeface="Arial" panose="020B0604020202020204" pitchFamily="34" charset="0"/>
                        </a:rPr>
                        <a:t>Introduce survey.</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539670721"/>
                  </a:ext>
                </a:extLst>
              </a:tr>
              <a:tr h="1222737">
                <a:tc>
                  <a:txBody>
                    <a:bodyPr/>
                    <a:lstStyle/>
                    <a:p>
                      <a:pPr>
                        <a:spcAft>
                          <a:spcPts val="600"/>
                        </a:spcAft>
                      </a:pPr>
                      <a:endParaRPr lang="en-US" sz="1100"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a:lnT w="12700" cmpd="sng">
                      <a:noFill/>
                    </a:lnT>
                    <a:solidFill>
                      <a:schemeClr val="bg1"/>
                    </a:solidFill>
                  </a:tcPr>
                </a:tc>
                <a:tc>
                  <a:txBody>
                    <a:bodyPr/>
                    <a:lstStyle/>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Before we dismiss, please take a few moments to complete the ACE Post-Training Survey.</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The survey was developed by the Walter Reed Army Institute of Research on behalf of the DPRR.</a:t>
                      </a:r>
                    </a:p>
                    <a:p>
                      <a:pPr marL="0" marR="0" lvl="0" indent="0" algn="l"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Emphasize the importance of the survey.] </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Completing the survey will assist the DPRR in determining the effectiveness of training and will inform curriculum revisions.</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Participation is optional and responses are anonymous. </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You can access the survey by either scanning the QR code with your phone or by going to the website URL, which is shown in blue.</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Please note the module you are surveying and select the matching bubble on your survey.</a:t>
                      </a:r>
                    </a:p>
                    <a:p>
                      <a:pPr marL="0" marR="0" lvl="0" indent="0" algn="l"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Participants should only take survey at the end of the base module if it is the </a:t>
                      </a:r>
                      <a:r>
                        <a:rPr kumimoji="0" lang="en-US" sz="1100" b="1" i="1" u="sng"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only</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module trained. If a second module is trained, check the box that represents the ACE Base + (appropriate subsequent module) Example: ACE Base + Active Listening.]</a:t>
                      </a:r>
                    </a:p>
                    <a:p>
                      <a:pPr marL="0" marR="0" lvl="0" indent="0" algn="l"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For survey issues, contact CPT John Eric M. Novosel-Lingat at </a:t>
                      </a:r>
                      <a:r>
                        <a:rPr lang="en-US" sz="11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johneric.m.novosel-lingat.mil@health.mil</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Verdana" panose="020B0604030504040204" pitchFamily="34" charset="0"/>
                          <a:cs typeface="Arial" panose="020B0604020202020204" pitchFamily="34" charset="0"/>
                        </a:rPr>
                        <a:t>]</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endParaRPr>
                    </a:p>
                  </a:txBody>
                  <a:tcPr>
                    <a:lnT w="12700" cmpd="sng">
                      <a:noFill/>
                    </a:lnT>
                    <a:solidFill>
                      <a:schemeClr val="bg1"/>
                    </a:solidFill>
                  </a:tcPr>
                </a:tc>
                <a:extLst>
                  <a:ext uri="{0D108BD9-81ED-4DB2-BD59-A6C34878D82A}">
                    <a16:rowId xmlns:a16="http://schemas.microsoft.com/office/drawing/2014/main" val="377034097"/>
                  </a:ext>
                </a:extLst>
              </a:tr>
            </a:tbl>
          </a:graphicData>
        </a:graphic>
      </p:graphicFrame>
      <p:sp>
        <p:nvSpPr>
          <p:cNvPr id="8" name="Rectangle 7">
            <a:extLst>
              <a:ext uri="{FF2B5EF4-FFF2-40B4-BE49-F238E27FC236}">
                <a16:creationId xmlns:a16="http://schemas.microsoft.com/office/drawing/2014/main" id="{17538BA2-4850-40CF-8286-12496CF58B85}"/>
              </a:ext>
            </a:extLst>
          </p:cNvPr>
          <p:cNvSpPr/>
          <p:nvPr/>
        </p:nvSpPr>
        <p:spPr>
          <a:xfrm>
            <a:off x="4092575" y="8462105"/>
            <a:ext cx="304524" cy="30438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5" rIns="91330" bIns="45665"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B6025D9-3028-D874-A3C1-9ED22811C8BC}"/>
              </a:ext>
            </a:extLst>
          </p:cNvPr>
          <p:cNvSpPr txBox="1"/>
          <p:nvPr/>
        </p:nvSpPr>
        <p:spPr>
          <a:xfrm>
            <a:off x="0" y="891737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21-B</a:t>
            </a:r>
          </a:p>
        </p:txBody>
      </p:sp>
      <p:sp>
        <p:nvSpPr>
          <p:cNvPr id="6" name="TextBox 5">
            <a:extLst>
              <a:ext uri="{FF2B5EF4-FFF2-40B4-BE49-F238E27FC236}">
                <a16:creationId xmlns:a16="http://schemas.microsoft.com/office/drawing/2014/main" id="{3541B083-9405-EDFA-B323-5225D6357231}"/>
              </a:ext>
            </a:extLst>
          </p:cNvPr>
          <p:cNvSpPr txBox="1"/>
          <p:nvPr/>
        </p:nvSpPr>
        <p:spPr>
          <a:xfrm>
            <a:off x="7312" y="46985"/>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Civilians-Practicing Ask Care Escort</a:t>
            </a:r>
          </a:p>
        </p:txBody>
      </p:sp>
    </p:spTree>
    <p:extLst>
      <p:ext uri="{BB962C8B-B14F-4D97-AF65-F5344CB8AC3E}">
        <p14:creationId xmlns:p14="http://schemas.microsoft.com/office/powerpoint/2010/main" val="5474349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21-B</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4905218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22-A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53364" y="471554"/>
            <a:ext cx="6551271" cy="8171468"/>
          </a:xfrm>
          <a:prstGeom prst="rect">
            <a:avLst/>
          </a:prstGeom>
        </p:spPr>
        <p:txBody>
          <a:bodyPr wrap="square">
            <a:spAutoFit/>
          </a:bodyPr>
          <a:lstStyle/>
          <a:p>
            <a:pPr lvl="0" algn="ctr"/>
            <a:r>
              <a:rPr lang="en-US" sz="1050" b="1" dirty="0">
                <a:solidFill>
                  <a:prstClr val="black"/>
                </a:solidFill>
                <a:latin typeface="Arial" panose="020B0604020202020204" pitchFamily="34" charset="0"/>
                <a:cs typeface="Arial" panose="020B0604020202020204" pitchFamily="34" charset="0"/>
              </a:rPr>
              <a:t>References</a:t>
            </a:r>
          </a:p>
          <a:p>
            <a:pPr lvl="0"/>
            <a:endParaRPr lang="en-US" sz="1050" dirty="0">
              <a:solidFill>
                <a:prstClr val="black"/>
              </a:solidFill>
              <a:latin typeface="Arial" panose="020B0604020202020204" pitchFamily="34" charset="0"/>
              <a:cs typeface="Arial" panose="020B0604020202020204" pitchFamily="34" charset="0"/>
            </a:endParaRPr>
          </a:p>
          <a:p>
            <a:pPr lvl="0"/>
            <a:r>
              <a:rPr lang="en-US" sz="1050" b="1" u="sng" dirty="0">
                <a:solidFill>
                  <a:prstClr val="black"/>
                </a:solidFill>
                <a:latin typeface="Arial" panose="020B0604020202020204" pitchFamily="34" charset="0"/>
                <a:cs typeface="Arial" panose="020B0604020202020204" pitchFamily="34" charset="0"/>
              </a:rPr>
              <a:t>Army Publications</a:t>
            </a:r>
          </a:p>
          <a:p>
            <a:pPr indent="-478734"/>
            <a:endParaRPr lang="en-US" sz="1050" dirty="0">
              <a:solidFill>
                <a:prstClr val="black"/>
              </a:solidFill>
              <a:latin typeface="Arial" panose="020B0604020202020204" pitchFamily="34" charset="0"/>
              <a:cs typeface="Arial" panose="020B0604020202020204" pitchFamily="34" charset="0"/>
            </a:endParaRPr>
          </a:p>
          <a:p>
            <a:pPr indent="-478734"/>
            <a:r>
              <a:rPr lang="en-US" sz="1050" dirty="0">
                <a:solidFill>
                  <a:prstClr val="black"/>
                </a:solidFill>
                <a:latin typeface="Arial" panose="020B0604020202020204" pitchFamily="34" charset="0"/>
                <a:cs typeface="Arial" panose="020B0604020202020204" pitchFamily="34" charset="0"/>
              </a:rPr>
              <a:t>Department of the Army. (2015). </a:t>
            </a:r>
            <a:r>
              <a:rPr lang="en-US" sz="1050" i="1" dirty="0">
                <a:solidFill>
                  <a:prstClr val="black"/>
                </a:solidFill>
                <a:latin typeface="Arial" panose="020B0604020202020204" pitchFamily="34" charset="0"/>
                <a:cs typeface="Arial" panose="020B0604020202020204" pitchFamily="34" charset="0"/>
              </a:rPr>
              <a:t>Army Health Promotion </a:t>
            </a:r>
            <a:r>
              <a:rPr lang="en-US" sz="1050" dirty="0">
                <a:solidFill>
                  <a:prstClr val="black"/>
                </a:solidFill>
                <a:latin typeface="Arial" panose="020B0604020202020204" pitchFamily="34" charset="0"/>
                <a:cs typeface="Arial" panose="020B0604020202020204" pitchFamily="34" charset="0"/>
              </a:rPr>
              <a:t>(AR-300-63). 	https://armypubs.army.mil/epubs/DR_pubs/DR_a/pdf/web/ARN15595_R600_63_admin_FINAL.pdf</a:t>
            </a:r>
            <a:endParaRPr lang="en-US" sz="1050" dirty="0">
              <a:latin typeface="Arial" panose="020B0604020202020204" pitchFamily="34" charset="0"/>
              <a:cs typeface="Arial" panose="020B0604020202020204" pitchFamily="34" charset="0"/>
            </a:endParaRPr>
          </a:p>
          <a:p>
            <a:pPr indent="-478734"/>
            <a:endParaRPr lang="en-US" sz="1050" dirty="0">
              <a:solidFill>
                <a:prstClr val="black"/>
              </a:solidFill>
              <a:latin typeface="Arial" panose="020B0604020202020204" pitchFamily="34" charset="0"/>
              <a:cs typeface="Arial" panose="020B0604020202020204" pitchFamily="34" charset="0"/>
            </a:endParaRPr>
          </a:p>
          <a:p>
            <a:pPr indent="-478734"/>
            <a:r>
              <a:rPr lang="en-US" sz="1050" dirty="0">
                <a:solidFill>
                  <a:prstClr val="black"/>
                </a:solidFill>
                <a:latin typeface="Arial" panose="020B0604020202020204" pitchFamily="34" charset="0"/>
                <a:cs typeface="Arial" panose="020B0604020202020204" pitchFamily="34" charset="0"/>
              </a:rPr>
              <a:t>Department of the Army. (2019). </a:t>
            </a:r>
            <a:r>
              <a:rPr lang="en-US" sz="1050" i="1" dirty="0">
                <a:solidFill>
                  <a:prstClr val="black"/>
                </a:solidFill>
                <a:latin typeface="Arial" panose="020B0604020202020204" pitchFamily="34" charset="0"/>
                <a:cs typeface="Arial" panose="020B0604020202020204" pitchFamily="34" charset="0"/>
              </a:rPr>
              <a:t>Army Leadership and the Profession </a:t>
            </a:r>
            <a:r>
              <a:rPr lang="en-US" sz="1050" dirty="0">
                <a:solidFill>
                  <a:prstClr val="black"/>
                </a:solidFill>
                <a:latin typeface="Arial" panose="020B0604020202020204" pitchFamily="34" charset="0"/>
                <a:cs typeface="Arial" panose="020B0604020202020204" pitchFamily="34" charset="0"/>
              </a:rPr>
              <a:t>(ADP 6-22). 	https://armypubs.army.mil/epubs/DR_pubs/DR_a/ARN20039-ADP_6-22-001-WEB-0.pdf</a:t>
            </a:r>
          </a:p>
          <a:p>
            <a:pPr indent="-478734"/>
            <a:endParaRPr lang="en-US" sz="1050" dirty="0">
              <a:solidFill>
                <a:prstClr val="black"/>
              </a:solidFill>
              <a:latin typeface="Arial" panose="020B0604020202020204" pitchFamily="34" charset="0"/>
              <a:cs typeface="Arial" panose="020B0604020202020204" pitchFamily="34" charset="0"/>
            </a:endParaRPr>
          </a:p>
          <a:p>
            <a:pPr indent="-478734"/>
            <a:r>
              <a:rPr lang="en-US" sz="1050" dirty="0">
                <a:solidFill>
                  <a:prstClr val="black"/>
                </a:solidFill>
                <a:latin typeface="Arial" panose="020B0604020202020204" pitchFamily="34" charset="0"/>
                <a:cs typeface="Arial" panose="020B0604020202020204" pitchFamily="34" charset="0"/>
              </a:rPr>
              <a:t>Department of the Army. (2015). </a:t>
            </a:r>
            <a:r>
              <a:rPr lang="en-US" sz="1050" i="1" dirty="0">
                <a:solidFill>
                  <a:prstClr val="black"/>
                </a:solidFill>
                <a:latin typeface="Arial" panose="020B0604020202020204" pitchFamily="34" charset="0"/>
                <a:cs typeface="Arial" panose="020B0604020202020204" pitchFamily="34" charset="0"/>
              </a:rPr>
              <a:t>Army Team Building </a:t>
            </a:r>
            <a:r>
              <a:rPr lang="en-US" sz="1050" dirty="0">
                <a:solidFill>
                  <a:prstClr val="black"/>
                </a:solidFill>
                <a:latin typeface="Arial" panose="020B0604020202020204" pitchFamily="34" charset="0"/>
                <a:cs typeface="Arial" panose="020B0604020202020204" pitchFamily="34" charset="0"/>
              </a:rPr>
              <a:t>(ATP 6-22.6). 	https://armypubs.army.mil/epubs/DR_pubs/DR_a/pdf/web/atp6_22x6%20FINAL.pdf</a:t>
            </a:r>
          </a:p>
          <a:p>
            <a:pPr indent="-478734"/>
            <a:endParaRPr lang="en-US" sz="1050" dirty="0">
              <a:solidFill>
                <a:prstClr val="black"/>
              </a:solidFill>
              <a:latin typeface="Arial" panose="020B0604020202020204" pitchFamily="34" charset="0"/>
              <a:cs typeface="Arial" panose="020B0604020202020204" pitchFamily="34" charset="0"/>
            </a:endParaRPr>
          </a:p>
          <a:p>
            <a:pPr indent="-478734"/>
            <a:r>
              <a:rPr lang="en-US" sz="1050" dirty="0">
                <a:solidFill>
                  <a:prstClr val="black"/>
                </a:solidFill>
                <a:latin typeface="Arial" panose="020B0604020202020204" pitchFamily="34" charset="0"/>
                <a:cs typeface="Arial" panose="020B0604020202020204" pitchFamily="34" charset="0"/>
              </a:rPr>
              <a:t>Department of the Army. (2016). </a:t>
            </a:r>
            <a:r>
              <a:rPr lang="en-US" sz="1050" i="1" dirty="0">
                <a:solidFill>
                  <a:prstClr val="black"/>
                </a:solidFill>
                <a:latin typeface="Arial" panose="020B0604020202020204" pitchFamily="34" charset="0"/>
                <a:cs typeface="Arial" panose="020B0604020202020204" pitchFamily="34" charset="0"/>
              </a:rPr>
              <a:t>A Leader’s Guide to Soldier Health and Fitness </a:t>
            </a:r>
            <a:r>
              <a:rPr lang="en-US" sz="1050" dirty="0">
                <a:solidFill>
                  <a:prstClr val="black"/>
                </a:solidFill>
                <a:latin typeface="Arial" panose="020B0604020202020204" pitchFamily="34" charset="0"/>
                <a:cs typeface="Arial" panose="020B0604020202020204" pitchFamily="34" charset="0"/>
              </a:rPr>
              <a:t>(ATP 6-22.5). 	https://armypubs.army.mil/epubs/DR_pubs/DR_a/pdf/web/atp6_22x5.pdf</a:t>
            </a:r>
          </a:p>
          <a:p>
            <a:pPr indent="-478734"/>
            <a:endParaRPr lang="en-US" sz="1050" dirty="0">
              <a:solidFill>
                <a:prstClr val="black"/>
              </a:solidFill>
              <a:latin typeface="Arial" panose="020B0604020202020204" pitchFamily="34" charset="0"/>
              <a:cs typeface="Arial" panose="020B0604020202020204" pitchFamily="34" charset="0"/>
            </a:endParaRPr>
          </a:p>
          <a:p>
            <a:pPr indent="-478734"/>
            <a:r>
              <a:rPr lang="en-US" sz="1050" dirty="0">
                <a:solidFill>
                  <a:prstClr val="black"/>
                </a:solidFill>
                <a:latin typeface="Arial" panose="020B0604020202020204" pitchFamily="34" charset="0"/>
                <a:cs typeface="Arial" panose="020B0604020202020204" pitchFamily="34" charset="0"/>
              </a:rPr>
              <a:t>Department of the Army. (2015). </a:t>
            </a:r>
            <a:r>
              <a:rPr lang="en-US" sz="1050" i="1" dirty="0">
                <a:solidFill>
                  <a:prstClr val="black"/>
                </a:solidFill>
                <a:latin typeface="Arial" panose="020B0604020202020204" pitchFamily="34" charset="0"/>
                <a:cs typeface="Arial" panose="020B0604020202020204" pitchFamily="34" charset="0"/>
              </a:rPr>
              <a:t>Health Promotion, Risk Reduction, and Suicide Prevention </a:t>
            </a:r>
            <a:r>
              <a:rPr lang="en-US" sz="1050" dirty="0">
                <a:solidFill>
                  <a:prstClr val="black"/>
                </a:solidFill>
                <a:latin typeface="Arial" panose="020B0604020202020204" pitchFamily="34" charset="0"/>
                <a:cs typeface="Arial" panose="020B0604020202020204" pitchFamily="34" charset="0"/>
              </a:rPr>
              <a:t>(DA PAM 600-	24). https://armypubs.army.mil/epubs/DR_pubs/DR_a/pdf/web/p600_24.pdf</a:t>
            </a:r>
          </a:p>
          <a:p>
            <a:pPr lvl="0"/>
            <a:endParaRPr lang="en-US" sz="1050" dirty="0">
              <a:solidFill>
                <a:prstClr val="black"/>
              </a:solidFill>
              <a:latin typeface="Arial" panose="020B0604020202020204" pitchFamily="34" charset="0"/>
              <a:cs typeface="Arial" panose="020B0604020202020204" pitchFamily="34" charset="0"/>
            </a:endParaRPr>
          </a:p>
          <a:p>
            <a:pPr lvl="0"/>
            <a:r>
              <a:rPr lang="en-US" sz="1050" b="1" u="sng" dirty="0">
                <a:solidFill>
                  <a:prstClr val="black"/>
                </a:solidFill>
                <a:latin typeface="Arial" panose="020B0604020202020204" pitchFamily="34" charset="0"/>
                <a:cs typeface="Arial" panose="020B0604020202020204" pitchFamily="34" charset="0"/>
              </a:rPr>
              <a:t>Other Publications</a:t>
            </a:r>
          </a:p>
          <a:p>
            <a:pPr lvl="0"/>
            <a:endParaRPr lang="en-US" sz="1050" dirty="0">
              <a:solidFill>
                <a:prstClr val="black"/>
              </a:solidFill>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Bowersox, N. W., Jagusch, J., Garlick, J., Chen, J. I., &amp; Pfeiffer, P. N. (2021). Peer-based interventions 	targeting suicide prevention: A scoping review. </a:t>
            </a:r>
            <a:r>
              <a:rPr lang="en-US" sz="1050" i="1" dirty="0">
                <a:latin typeface="Arial" panose="020B0604020202020204" pitchFamily="34" charset="0"/>
                <a:cs typeface="Arial" panose="020B0604020202020204" pitchFamily="34" charset="0"/>
              </a:rPr>
              <a:t>American Journal of Community Psychology</a:t>
            </a:r>
            <a:r>
              <a:rPr lang="en-US" sz="1050" dirty="0">
                <a:latin typeface="Arial" panose="020B0604020202020204" pitchFamily="34" charset="0"/>
                <a:cs typeface="Arial" panose="020B0604020202020204" pitchFamily="34" charset="0"/>
              </a:rPr>
              <a:t>, </a:t>
            </a:r>
            <a:r>
              <a:rPr lang="en-US" sz="1050" i="1" dirty="0">
                <a:latin typeface="Arial" panose="020B0604020202020204" pitchFamily="34" charset="0"/>
                <a:cs typeface="Arial" panose="020B0604020202020204" pitchFamily="34" charset="0"/>
              </a:rPr>
              <a:t>68</a:t>
            </a:r>
            <a:r>
              <a:rPr lang="en-US" sz="1050" dirty="0">
                <a:latin typeface="Arial" panose="020B0604020202020204" pitchFamily="34" charset="0"/>
                <a:cs typeface="Arial" panose="020B0604020202020204" pitchFamily="34" charset="0"/>
              </a:rPr>
              <a:t>(1-	2), 232–248. https://doi.org/10.1002/ajcp.12510</a:t>
            </a:r>
          </a:p>
          <a:p>
            <a:pPr lvl="0"/>
            <a:endParaRPr lang="en-US" sz="1050" dirty="0">
              <a:solidFill>
                <a:prstClr val="black"/>
              </a:solidFill>
              <a:latin typeface="Arial" panose="020B0604020202020204" pitchFamily="34" charset="0"/>
              <a:cs typeface="Arial" panose="020B0604020202020204" pitchFamily="34" charset="0"/>
            </a:endParaRPr>
          </a:p>
          <a:p>
            <a:r>
              <a:rPr lang="en-US" sz="1050" dirty="0">
                <a:solidFill>
                  <a:prstClr val="black"/>
                </a:solidFill>
                <a:latin typeface="Arial" panose="020B0604020202020204" pitchFamily="34" charset="0"/>
                <a:cs typeface="Arial" panose="020B0604020202020204" pitchFamily="34" charset="0"/>
              </a:rPr>
              <a:t>Defense Suicide Prevention Office. (2016). </a:t>
            </a:r>
            <a:r>
              <a:rPr lang="en-US" sz="1050" i="1" dirty="0">
                <a:solidFill>
                  <a:prstClr val="black"/>
                </a:solidFill>
                <a:latin typeface="Arial" panose="020B0604020202020204" pitchFamily="34" charset="0"/>
                <a:cs typeface="Arial" panose="020B0604020202020204" pitchFamily="34" charset="0"/>
              </a:rPr>
              <a:t>Suicide Prevention Training Competency Framework: A 	competency framework for all members and targeted sub-groups across the Department of 	Defense. </a:t>
            </a:r>
            <a:r>
              <a:rPr lang="en-US" sz="1050" dirty="0">
                <a:solidFill>
                  <a:prstClr val="black"/>
                </a:solidFill>
                <a:latin typeface="Arial" panose="020B0604020202020204" pitchFamily="34" charset="0"/>
                <a:cs typeface="Arial" panose="020B0604020202020204" pitchFamily="34" charset="0"/>
              </a:rPr>
              <a:t>https://www.dspo.mil/Portals/113/Documents/Final%20Signed%20Competency%20</a:t>
            </a:r>
            <a:br>
              <a:rPr lang="en-US" sz="1050" dirty="0">
                <a:solidFill>
                  <a:prstClr val="black"/>
                </a:solidFill>
                <a:latin typeface="Arial" panose="020B0604020202020204" pitchFamily="34" charset="0"/>
                <a:cs typeface="Arial" panose="020B0604020202020204" pitchFamily="34" charset="0"/>
              </a:rPr>
            </a:br>
            <a:r>
              <a:rPr lang="en-US" sz="1050" dirty="0">
                <a:solidFill>
                  <a:prstClr val="black"/>
                </a:solidFill>
                <a:latin typeface="Arial" panose="020B0604020202020204" pitchFamily="34" charset="0"/>
                <a:cs typeface="Arial" panose="020B0604020202020204" pitchFamily="34" charset="0"/>
              </a:rPr>
              <a:t>	Framework%202016.pdf?ver=2018-02-07-111806-747</a:t>
            </a:r>
          </a:p>
          <a:p>
            <a:endParaRPr lang="en-US" sz="1050" dirty="0">
              <a:solidFill>
                <a:prstClr val="black"/>
              </a:solidFill>
              <a:latin typeface="Arial" panose="020B0604020202020204" pitchFamily="34" charset="0"/>
              <a:cs typeface="Arial" panose="020B0604020202020204" pitchFamily="34" charset="0"/>
            </a:endParaRPr>
          </a:p>
          <a:p>
            <a:pPr lvl="0"/>
            <a:r>
              <a:rPr lang="en-US" sz="1050" dirty="0">
                <a:solidFill>
                  <a:prstClr val="black"/>
                </a:solidFill>
                <a:latin typeface="Arial" panose="020B0604020202020204" pitchFamily="34" charset="0"/>
                <a:cs typeface="Arial" panose="020B0604020202020204" pitchFamily="34" charset="0"/>
              </a:rPr>
              <a:t>Department of Defense. (2020). </a:t>
            </a:r>
            <a:r>
              <a:rPr lang="en-US" sz="1050" i="1" dirty="0">
                <a:solidFill>
                  <a:prstClr val="black"/>
                </a:solidFill>
                <a:latin typeface="Arial" panose="020B0604020202020204" pitchFamily="34" charset="0"/>
                <a:cs typeface="Arial" panose="020B0604020202020204" pitchFamily="34" charset="0"/>
              </a:rPr>
              <a:t>Annual Suicide Report Calendar Year 2019 </a:t>
            </a:r>
            <a:r>
              <a:rPr lang="en-US" sz="1050" dirty="0">
                <a:solidFill>
                  <a:prstClr val="black"/>
                </a:solidFill>
                <a:latin typeface="Arial" panose="020B0604020202020204" pitchFamily="34" charset="0"/>
                <a:cs typeface="Arial" panose="020B0604020202020204" pitchFamily="34" charset="0"/>
              </a:rPr>
              <a:t>(Ref ID. 4-CFF293C). 	https://www.dspo.mil/Portals/113/Documents/CY2019%20Suicide%20Report/DoD%20Calendar%	20Year%20CY%202019%20Annual%20Suicide%20Report.pdf</a:t>
            </a:r>
          </a:p>
          <a:p>
            <a:pPr lvl="0"/>
            <a:endParaRPr lang="en-US" sz="1050" dirty="0">
              <a:solidFill>
                <a:prstClr val="black"/>
              </a:solidFill>
              <a:latin typeface="Arial" panose="020B0604020202020204" pitchFamily="34" charset="0"/>
              <a:cs typeface="Arial" panose="020B0604020202020204" pitchFamily="34" charset="0"/>
            </a:endParaRPr>
          </a:p>
          <a:p>
            <a:pPr lvl="0"/>
            <a:r>
              <a:rPr lang="en-US" sz="1050" dirty="0">
                <a:solidFill>
                  <a:prstClr val="black"/>
                </a:solidFill>
                <a:latin typeface="Arial" panose="020B0604020202020204" pitchFamily="34" charset="0"/>
                <a:cs typeface="Arial" panose="020B0604020202020204" pitchFamily="34" charset="0"/>
              </a:rPr>
              <a:t>Drollinger, T., Comer, L. B., &amp; Warrington, P. T. (2006). Development and validation of the active 	empathetic listening scale. </a:t>
            </a:r>
            <a:r>
              <a:rPr lang="en-US" sz="1050" i="1" dirty="0">
                <a:solidFill>
                  <a:prstClr val="black"/>
                </a:solidFill>
                <a:latin typeface="Arial" panose="020B0604020202020204" pitchFamily="34" charset="0"/>
                <a:cs typeface="Arial" panose="020B0604020202020204" pitchFamily="34" charset="0"/>
              </a:rPr>
              <a:t>Psychology &amp; Marketing, 23</a:t>
            </a:r>
            <a:r>
              <a:rPr lang="en-US" sz="1050" dirty="0">
                <a:solidFill>
                  <a:prstClr val="black"/>
                </a:solidFill>
                <a:latin typeface="Arial" panose="020B0604020202020204" pitchFamily="34" charset="0"/>
                <a:cs typeface="Arial" panose="020B0604020202020204" pitchFamily="34" charset="0"/>
              </a:rPr>
              <a:t>(2), 161-180. 	https://doi.org/10.1002/mar.20105 </a:t>
            </a:r>
          </a:p>
          <a:p>
            <a:pPr lvl="0"/>
            <a:endParaRPr lang="en-US" sz="1050" dirty="0">
              <a:solidFill>
                <a:prstClr val="black"/>
              </a:solidFill>
              <a:latin typeface="Arial" panose="020B0604020202020204" pitchFamily="34" charset="0"/>
              <a:cs typeface="Arial" panose="020B0604020202020204" pitchFamily="34" charset="0"/>
            </a:endParaRPr>
          </a:p>
          <a:p>
            <a:pPr lvl="0"/>
            <a:r>
              <a:rPr lang="en-US" sz="1050" dirty="0">
                <a:solidFill>
                  <a:prstClr val="black"/>
                </a:solidFill>
                <a:latin typeface="Arial" panose="020B0604020202020204" pitchFamily="34" charset="0"/>
                <a:cs typeface="Arial" panose="020B0604020202020204" pitchFamily="34" charset="0"/>
              </a:rPr>
              <a:t>Griffith, J. &amp; Bryan, C. J. (2018). Preventing suicides in the U.S. Military. </a:t>
            </a:r>
            <a:r>
              <a:rPr lang="en-US" sz="1050" i="1" dirty="0">
                <a:solidFill>
                  <a:prstClr val="black"/>
                </a:solidFill>
                <a:latin typeface="Arial" panose="020B0604020202020204" pitchFamily="34" charset="0"/>
                <a:cs typeface="Arial" panose="020B0604020202020204" pitchFamily="34" charset="0"/>
              </a:rPr>
              <a:t>Psychological Services, 15</a:t>
            </a:r>
            <a:r>
              <a:rPr lang="en-US" sz="1050" dirty="0">
                <a:solidFill>
                  <a:prstClr val="black"/>
                </a:solidFill>
                <a:latin typeface="Arial" panose="020B0604020202020204" pitchFamily="34" charset="0"/>
                <a:cs typeface="Arial" panose="020B0604020202020204" pitchFamily="34" charset="0"/>
              </a:rPr>
              <a:t>(3), 	251-261. http://dx.doi.org/10.1037/ser0000225 </a:t>
            </a:r>
          </a:p>
          <a:p>
            <a:pPr lvl="0"/>
            <a:endParaRPr lang="en-US" sz="1050" dirty="0">
              <a:solidFill>
                <a:prstClr val="black"/>
              </a:solidFill>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Hangartner, R. B., Totura, C. M. W., Labouliere, C. D., Gryglewicz, K., &amp; Karver, M. S. (2019). 	Benchmarking the "Question, Persuade, Refer" Program Against Evaluations of Established 	Suicide Prevention Gatekeeper Trainings. </a:t>
            </a:r>
            <a:r>
              <a:rPr lang="en-US" sz="1050" i="1" dirty="0">
                <a:latin typeface="Arial" panose="020B0604020202020204" pitchFamily="34" charset="0"/>
                <a:cs typeface="Arial" panose="020B0604020202020204" pitchFamily="34" charset="0"/>
              </a:rPr>
              <a:t>Suicide &amp; Life-Threatening Behavior</a:t>
            </a:r>
            <a:r>
              <a:rPr lang="en-US" sz="1050" dirty="0">
                <a:latin typeface="Arial" panose="020B0604020202020204" pitchFamily="34" charset="0"/>
                <a:cs typeface="Arial" panose="020B0604020202020204" pitchFamily="34" charset="0"/>
              </a:rPr>
              <a:t>, </a:t>
            </a:r>
            <a:r>
              <a:rPr lang="en-US" sz="1050" i="1" dirty="0">
                <a:latin typeface="Arial" panose="020B0604020202020204" pitchFamily="34" charset="0"/>
                <a:cs typeface="Arial" panose="020B0604020202020204" pitchFamily="34" charset="0"/>
              </a:rPr>
              <a:t>49</a:t>
            </a:r>
            <a:r>
              <a:rPr lang="en-US" sz="1050" dirty="0">
                <a:latin typeface="Arial" panose="020B0604020202020204" pitchFamily="34" charset="0"/>
                <a:cs typeface="Arial" panose="020B0604020202020204" pitchFamily="34" charset="0"/>
              </a:rPr>
              <a:t>(2), 353–370. 	https://doi.org/10.1111/sltb.12430</a:t>
            </a:r>
          </a:p>
          <a:p>
            <a:pPr lvl="0"/>
            <a:endParaRPr lang="en-US" sz="1050" dirty="0">
              <a:solidFill>
                <a:prstClr val="black"/>
              </a:solidFill>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Litteken, C., &amp; Sale, E. (2018). Long-Term Effectiveness of the Question, Persuade, Refer (QPR) Suicide 	Prevention Gatekeeper Training Program: Lessons from Missouri. </a:t>
            </a:r>
            <a:r>
              <a:rPr lang="en-US" sz="1050" i="1" dirty="0">
                <a:latin typeface="Arial" panose="020B0604020202020204" pitchFamily="34" charset="0"/>
                <a:cs typeface="Arial" panose="020B0604020202020204" pitchFamily="34" charset="0"/>
              </a:rPr>
              <a:t>Community Mental Health 	Journal</a:t>
            </a:r>
            <a:r>
              <a:rPr lang="en-US" sz="1050" dirty="0">
                <a:latin typeface="Arial" panose="020B0604020202020204" pitchFamily="34" charset="0"/>
                <a:cs typeface="Arial" panose="020B0604020202020204" pitchFamily="34" charset="0"/>
              </a:rPr>
              <a:t>, </a:t>
            </a:r>
            <a:r>
              <a:rPr lang="en-US" sz="1050" i="1" dirty="0">
                <a:latin typeface="Arial" panose="020B0604020202020204" pitchFamily="34" charset="0"/>
                <a:cs typeface="Arial" panose="020B0604020202020204" pitchFamily="34" charset="0"/>
              </a:rPr>
              <a:t>54</a:t>
            </a:r>
            <a:r>
              <a:rPr lang="en-US" sz="1050" dirty="0">
                <a:latin typeface="Arial" panose="020B0604020202020204" pitchFamily="34" charset="0"/>
                <a:cs typeface="Arial" panose="020B0604020202020204" pitchFamily="34" charset="0"/>
              </a:rPr>
              <a:t>(3), 282–292. https://doi.org/10.1007/s10597-017-0158-z</a:t>
            </a:r>
          </a:p>
        </p:txBody>
      </p:sp>
      <p:sp>
        <p:nvSpPr>
          <p:cNvPr id="2" name="TextBox 1">
            <a:extLst>
              <a:ext uri="{FF2B5EF4-FFF2-40B4-BE49-F238E27FC236}">
                <a16:creationId xmlns:a16="http://schemas.microsoft.com/office/drawing/2014/main" id="{2828516E-717E-2456-98E4-DFCE802A734F}"/>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Civilians-Practicing Ask Care Escort</a:t>
            </a:r>
          </a:p>
        </p:txBody>
      </p:sp>
    </p:spTree>
    <p:extLst>
      <p:ext uri="{BB962C8B-B14F-4D97-AF65-F5344CB8AC3E}">
        <p14:creationId xmlns:p14="http://schemas.microsoft.com/office/powerpoint/2010/main" val="40479347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22-B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41790" y="585854"/>
            <a:ext cx="6574420" cy="5262979"/>
          </a:xfrm>
          <a:prstGeom prst="rect">
            <a:avLst/>
          </a:prstGeom>
        </p:spPr>
        <p:txBody>
          <a:bodyPr wrap="square">
            <a:spAutoFit/>
          </a:bodyPr>
          <a:lstStyle/>
          <a:p>
            <a:pPr lvl="0" algn="ctr"/>
            <a:r>
              <a:rPr lang="en-US" sz="1050" b="1" dirty="0">
                <a:solidFill>
                  <a:prstClr val="black"/>
                </a:solidFill>
                <a:latin typeface="Arial" panose="020B0604020202020204" pitchFamily="34" charset="0"/>
                <a:cs typeface="Arial" panose="020B0604020202020204" pitchFamily="34" charset="0"/>
              </a:rPr>
              <a:t>References (cont’d.)</a:t>
            </a:r>
          </a:p>
          <a:p>
            <a:pPr lvl="0"/>
            <a:endParaRPr lang="en-US" sz="1050" dirty="0">
              <a:solidFill>
                <a:prstClr val="black"/>
              </a:solidFill>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Nock, M. K., Deming, C. A., Fullerton, C. S., Gilman, S. E., Goldenberg, M., Kessler, R. C., McCarroll, J. E., 	McLaughlin, K. A., Peterson, C., Schoenbaum, M., Stanley, B., &amp; Ursano, R. J. (2013). Suicide 	among soldiers: a review of psychosocial risk and protective factors. </a:t>
            </a:r>
            <a:r>
              <a:rPr lang="en-US" sz="1050" i="1" dirty="0">
                <a:latin typeface="Arial" panose="020B0604020202020204" pitchFamily="34" charset="0"/>
                <a:cs typeface="Arial" panose="020B0604020202020204" pitchFamily="34" charset="0"/>
              </a:rPr>
              <a:t>Psychiatry</a:t>
            </a:r>
            <a:r>
              <a:rPr lang="en-US" sz="1050" dirty="0">
                <a:latin typeface="Arial" panose="020B0604020202020204" pitchFamily="34" charset="0"/>
                <a:cs typeface="Arial" panose="020B0604020202020204" pitchFamily="34" charset="0"/>
              </a:rPr>
              <a:t>, </a:t>
            </a:r>
            <a:r>
              <a:rPr lang="en-US" sz="1050" i="1" dirty="0">
                <a:latin typeface="Arial" panose="020B0604020202020204" pitchFamily="34" charset="0"/>
                <a:cs typeface="Arial" panose="020B0604020202020204" pitchFamily="34" charset="0"/>
              </a:rPr>
              <a:t>76</a:t>
            </a:r>
            <a:r>
              <a:rPr lang="en-US" sz="1050" dirty="0">
                <a:latin typeface="Arial" panose="020B0604020202020204" pitchFamily="34" charset="0"/>
                <a:cs typeface="Arial" panose="020B0604020202020204" pitchFamily="34" charset="0"/>
              </a:rPr>
              <a:t>(2), 97–125. 	https://doi.org/10.1521/psyc.2013.76.2.97</a:t>
            </a:r>
          </a:p>
          <a:p>
            <a:pPr lvl="0"/>
            <a:endParaRPr lang="en-US" sz="1050" dirty="0">
              <a:solidFill>
                <a:prstClr val="black"/>
              </a:solidFill>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Peterson, A. L., Monahan, M. F., Bender, A. M., Gryglewicz, K., &amp; Karver, M. S. (2021). Don't Invite 	Everyone! Training Variables Impacting the Effectiveness of QPR Trainings. </a:t>
            </a:r>
            <a:r>
              <a:rPr lang="en-US" sz="1050" i="1" dirty="0">
                <a:latin typeface="Arial" panose="020B0604020202020204" pitchFamily="34" charset="0"/>
                <a:cs typeface="Arial" panose="020B0604020202020204" pitchFamily="34" charset="0"/>
              </a:rPr>
              <a:t>Administration and 	Policy in Mental Health</a:t>
            </a:r>
            <a:r>
              <a:rPr lang="en-US" sz="1050" dirty="0">
                <a:latin typeface="Arial" panose="020B0604020202020204" pitchFamily="34" charset="0"/>
                <a:cs typeface="Arial" panose="020B0604020202020204" pitchFamily="34" charset="0"/>
              </a:rPr>
              <a:t>, </a:t>
            </a:r>
            <a:r>
              <a:rPr lang="en-US" sz="1050" i="1" dirty="0">
                <a:latin typeface="Arial" panose="020B0604020202020204" pitchFamily="34" charset="0"/>
                <a:cs typeface="Arial" panose="020B0604020202020204" pitchFamily="34" charset="0"/>
              </a:rPr>
              <a:t>48</a:t>
            </a:r>
            <a:r>
              <a:rPr lang="en-US" sz="1050" dirty="0">
                <a:latin typeface="Arial" panose="020B0604020202020204" pitchFamily="34" charset="0"/>
                <a:cs typeface="Arial" panose="020B0604020202020204" pitchFamily="34" charset="0"/>
              </a:rPr>
              <a:t>(2), 343–353. https://doi.org/10.1007/s10488-020-01078-3</a:t>
            </a:r>
          </a:p>
          <a:p>
            <a:pPr lvl="0"/>
            <a:endParaRPr lang="en-US" sz="1050" dirty="0">
              <a:solidFill>
                <a:prstClr val="black"/>
              </a:solidFill>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Pietrzak, R. H., Johnson, D. C., Goldstein, M. B., Malley, J. C., Rivers, A. J., Morgan, C. A., &amp; Southwick, S. 	M. (2010). Psychosocial buffers of traumatic stress, depressive symptoms, and psychosocial 	difficulties in veterans of Operations Enduring Freedom and Iraqi Freedom: the role of resilience, 	unit support, and postdeployment social support. </a:t>
            </a:r>
            <a:r>
              <a:rPr lang="en-US" sz="1050" i="1" dirty="0">
                <a:latin typeface="Arial" panose="020B0604020202020204" pitchFamily="34" charset="0"/>
                <a:cs typeface="Arial" panose="020B0604020202020204" pitchFamily="34" charset="0"/>
              </a:rPr>
              <a:t>Journal of Affective Disorders</a:t>
            </a:r>
            <a:r>
              <a:rPr lang="en-US" sz="1050" dirty="0">
                <a:latin typeface="Arial" panose="020B0604020202020204" pitchFamily="34" charset="0"/>
                <a:cs typeface="Arial" panose="020B0604020202020204" pitchFamily="34" charset="0"/>
              </a:rPr>
              <a:t>, </a:t>
            </a:r>
            <a:r>
              <a:rPr lang="en-US" sz="1050" i="1" dirty="0">
                <a:latin typeface="Arial" panose="020B0604020202020204" pitchFamily="34" charset="0"/>
                <a:cs typeface="Arial" panose="020B0604020202020204" pitchFamily="34" charset="0"/>
              </a:rPr>
              <a:t>120</a:t>
            </a:r>
            <a:r>
              <a:rPr lang="en-US" sz="1050" dirty="0">
                <a:latin typeface="Arial" panose="020B0604020202020204" pitchFamily="34" charset="0"/>
                <a:cs typeface="Arial" panose="020B0604020202020204" pitchFamily="34" charset="0"/>
              </a:rPr>
              <a:t>(1-3), 188–192. 	https://doi.org/10.1016/j.jad.2009.04.015</a:t>
            </a:r>
          </a:p>
          <a:p>
            <a:pPr lvl="0"/>
            <a:endParaRPr lang="en-US" sz="1050" dirty="0">
              <a:solidFill>
                <a:prstClr val="black"/>
              </a:solidFill>
              <a:latin typeface="Arial" panose="020B0604020202020204" pitchFamily="34" charset="0"/>
              <a:cs typeface="Arial" panose="020B0604020202020204" pitchFamily="34" charset="0"/>
            </a:endParaRPr>
          </a:p>
          <a:p>
            <a:pPr lvl="0"/>
            <a:r>
              <a:rPr lang="en-US" sz="1050" dirty="0">
                <a:solidFill>
                  <a:prstClr val="black"/>
                </a:solidFill>
                <a:latin typeface="Arial" panose="020B0604020202020204" pitchFamily="34" charset="0"/>
                <a:cs typeface="Arial" panose="020B0604020202020204" pitchFamily="34" charset="0"/>
              </a:rPr>
              <a:t>Rosa, L. (2014). Reach Out! Suicide prevention using QPR (Question, Persuade, Refer). </a:t>
            </a:r>
            <a:r>
              <a:rPr lang="en-US" sz="1050" i="1" dirty="0">
                <a:solidFill>
                  <a:prstClr val="black"/>
                </a:solidFill>
                <a:latin typeface="Arial" panose="020B0604020202020204" pitchFamily="34" charset="0"/>
                <a:cs typeface="Arial" panose="020B0604020202020204" pitchFamily="34" charset="0"/>
              </a:rPr>
              <a:t>Louisiana Bar 	Journal, 62</a:t>
            </a:r>
            <a:r>
              <a:rPr lang="en-US" sz="1050" dirty="0">
                <a:solidFill>
                  <a:prstClr val="black"/>
                </a:solidFill>
                <a:latin typeface="Arial" panose="020B0604020202020204" pitchFamily="34" charset="0"/>
                <a:cs typeface="Arial" panose="020B0604020202020204" pitchFamily="34" charset="0"/>
              </a:rPr>
              <a:t>(4), 267. https://www.lsba.org/documents/publications/BarJournal/Journal-Dec14-	Jan15.pdf</a:t>
            </a:r>
          </a:p>
          <a:p>
            <a:pPr lvl="0"/>
            <a:endParaRPr lang="en-US" sz="1050" dirty="0">
              <a:solidFill>
                <a:prstClr val="black"/>
              </a:solidFill>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Rudd, M. D., Berman, A. L., Joiner, T. E., Jr, Nock, M. K., Silverman, M. M., Mandrusiak, M., Van Orden, K., 	&amp; Witte, T. (2006). Warning signs for suicide: theory, research, and clinical applications. </a:t>
            </a:r>
            <a:r>
              <a:rPr lang="en-US" sz="1050" i="1" dirty="0">
                <a:latin typeface="Arial" panose="020B0604020202020204" pitchFamily="34" charset="0"/>
                <a:cs typeface="Arial" panose="020B0604020202020204" pitchFamily="34" charset="0"/>
              </a:rPr>
              <a:t>Suicide &amp; 	Life-Threatening Behavior</a:t>
            </a:r>
            <a:r>
              <a:rPr lang="en-US" sz="1050" dirty="0">
                <a:latin typeface="Arial" panose="020B0604020202020204" pitchFamily="34" charset="0"/>
                <a:cs typeface="Arial" panose="020B0604020202020204" pitchFamily="34" charset="0"/>
              </a:rPr>
              <a:t>, </a:t>
            </a:r>
            <a:r>
              <a:rPr lang="en-US" sz="1050" i="1" dirty="0">
                <a:latin typeface="Arial" panose="020B0604020202020204" pitchFamily="34" charset="0"/>
                <a:cs typeface="Arial" panose="020B0604020202020204" pitchFamily="34" charset="0"/>
              </a:rPr>
              <a:t>36</a:t>
            </a:r>
            <a:r>
              <a:rPr lang="en-US" sz="1050" dirty="0">
                <a:latin typeface="Arial" panose="020B0604020202020204" pitchFamily="34" charset="0"/>
                <a:cs typeface="Arial" panose="020B0604020202020204" pitchFamily="34" charset="0"/>
              </a:rPr>
              <a:t>(3), 255–262. https://doi.org/10.1521/suli.2006.36.3.255</a:t>
            </a:r>
          </a:p>
          <a:p>
            <a:pPr lvl="0"/>
            <a:endParaRPr lang="en-US" sz="1050" dirty="0">
              <a:solidFill>
                <a:prstClr val="black"/>
              </a:solidFill>
              <a:latin typeface="Arial" panose="020B0604020202020204" pitchFamily="34" charset="0"/>
              <a:cs typeface="Arial" panose="020B0604020202020204" pitchFamily="34" charset="0"/>
            </a:endParaRPr>
          </a:p>
          <a:p>
            <a:r>
              <a:rPr lang="en-US" sz="1050" dirty="0">
                <a:solidFill>
                  <a:prstClr val="black"/>
                </a:solidFill>
                <a:latin typeface="Arial" panose="020B0604020202020204" pitchFamily="34" charset="0"/>
                <a:cs typeface="Arial" panose="020B0604020202020204" pitchFamily="34" charset="0"/>
              </a:rPr>
              <a:t>Science and Technology Organization. (2018). Military suicide prevention: Report prepared for NATO 	leadership (Report No. STO-TR-HFM-218). North Atlantic Treaty Organization. </a:t>
            </a:r>
            <a:br>
              <a:rPr lang="en-US" sz="1050" dirty="0">
                <a:solidFill>
                  <a:prstClr val="black"/>
                </a:solidFill>
                <a:latin typeface="Arial" panose="020B0604020202020204" pitchFamily="34" charset="0"/>
                <a:cs typeface="Arial" panose="020B0604020202020204" pitchFamily="34" charset="0"/>
              </a:rPr>
            </a:br>
            <a:r>
              <a:rPr lang="en-US" sz="1050" dirty="0">
                <a:solidFill>
                  <a:prstClr val="black"/>
                </a:solidFill>
                <a:latin typeface="Arial" panose="020B0604020202020204" pitchFamily="34" charset="0"/>
                <a:cs typeface="Arial" panose="020B0604020202020204" pitchFamily="34" charset="0"/>
              </a:rPr>
              <a:t>	https://apps.dtic.mil/sti/pdfs/AD1062460.pdf</a:t>
            </a:r>
          </a:p>
          <a:p>
            <a:endParaRPr lang="en-US" sz="1050" dirty="0">
              <a:solidFill>
                <a:prstClr val="black"/>
              </a:solidFill>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Trachik, B., Tucker, R. P., Ganulin, M. L., Merrill, J. C., LoPresti, M. L., Cabrera, O. A., &amp; Dretsch, M. N. 	(2020). Leader provided purpose: Military leadership behavior and its association with suicidal 	ideation. </a:t>
            </a:r>
            <a:r>
              <a:rPr lang="en-US" sz="1050" i="1" dirty="0">
                <a:latin typeface="Arial" panose="020B0604020202020204" pitchFamily="34" charset="0"/>
                <a:cs typeface="Arial" panose="020B0604020202020204" pitchFamily="34" charset="0"/>
              </a:rPr>
              <a:t>Psychiatry Research</a:t>
            </a:r>
            <a:r>
              <a:rPr lang="en-US" sz="1050" dirty="0">
                <a:latin typeface="Arial" panose="020B0604020202020204" pitchFamily="34" charset="0"/>
                <a:cs typeface="Arial" panose="020B0604020202020204" pitchFamily="34" charset="0"/>
              </a:rPr>
              <a:t>, </a:t>
            </a:r>
            <a:r>
              <a:rPr lang="en-US" sz="1050" i="1" dirty="0">
                <a:latin typeface="Arial" panose="020B0604020202020204" pitchFamily="34" charset="0"/>
                <a:cs typeface="Arial" panose="020B0604020202020204" pitchFamily="34" charset="0"/>
              </a:rPr>
              <a:t>285</a:t>
            </a:r>
            <a:r>
              <a:rPr lang="en-US" sz="1050" dirty="0">
                <a:latin typeface="Arial" panose="020B0604020202020204" pitchFamily="34" charset="0"/>
                <a:cs typeface="Arial" panose="020B0604020202020204" pitchFamily="34" charset="0"/>
              </a:rPr>
              <a:t>, 112722. https://doi.org/10.1016/j.psychres.2019.112722</a:t>
            </a:r>
          </a:p>
        </p:txBody>
      </p:sp>
      <p:sp>
        <p:nvSpPr>
          <p:cNvPr id="3" name="TextBox 2">
            <a:extLst>
              <a:ext uri="{FF2B5EF4-FFF2-40B4-BE49-F238E27FC236}">
                <a16:creationId xmlns:a16="http://schemas.microsoft.com/office/drawing/2014/main" id="{DBE47CF1-CAD9-BF6C-FA17-5C2B2AC741E8}"/>
              </a:ext>
            </a:extLst>
          </p:cNvPr>
          <p:cNvSpPr txBox="1"/>
          <p:nvPr/>
        </p:nvSpPr>
        <p:spPr>
          <a:xfrm>
            <a:off x="2278743" y="44305"/>
            <a:ext cx="4545572" cy="261967"/>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Training for DA Civilians-Practicing Ask Care Escort</a:t>
            </a:r>
          </a:p>
        </p:txBody>
      </p:sp>
    </p:spTree>
    <p:extLst>
      <p:ext uri="{BB962C8B-B14F-4D97-AF65-F5344CB8AC3E}">
        <p14:creationId xmlns:p14="http://schemas.microsoft.com/office/powerpoint/2010/main" val="153419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iii</a:t>
            </a:r>
            <a:r>
              <a:rPr lang="en-US" sz="1100" i="1" noProof="0" dirty="0">
                <a:solidFill>
                  <a:prstClr val="black"/>
                </a:solidFill>
                <a:latin typeface="Calibri" panose="020F0502020204030204"/>
              </a:rPr>
              <a:t>-A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Notes Placeholder 7"/>
          <p:cNvSpPr txBox="1">
            <a:spLocks/>
          </p:cNvSpPr>
          <p:nvPr/>
        </p:nvSpPr>
        <p:spPr>
          <a:xfrm>
            <a:off x="573089" y="404893"/>
            <a:ext cx="5923245" cy="7658588"/>
          </a:xfrm>
          <a:prstGeom prst="rect">
            <a:avLst/>
          </a:prstGeom>
        </p:spPr>
        <p:txBody>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u="sng" dirty="0">
                <a:latin typeface="Arial" panose="020B0604020202020204" pitchFamily="34" charset="0"/>
                <a:cs typeface="Arial" panose="020B0604020202020204" pitchFamily="34" charset="0"/>
              </a:rPr>
              <a:t>Training Preparation</a:t>
            </a:r>
            <a:r>
              <a:rPr lang="en-US" b="1" dirty="0">
                <a:latin typeface="Arial" panose="020B0604020202020204" pitchFamily="34" charset="0"/>
                <a:cs typeface="Arial" panose="020B0604020202020204" pitchFamily="34" charset="0"/>
              </a:rPr>
              <a:t>:</a:t>
            </a:r>
            <a:endParaRPr lang="en-US" b="1" u="sn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Content:</a:t>
            </a:r>
            <a:r>
              <a:rPr lang="en-US" dirty="0">
                <a:latin typeface="Arial" panose="020B0604020202020204" pitchFamily="34" charset="0"/>
                <a:cs typeface="Arial" panose="020B0604020202020204" pitchFamily="34" charset="0"/>
              </a:rPr>
              <a:t> ACE Training is the U.S. Army’s annual suicide prevention training, which is mandatory for Soldiers (IAW AR 600-63) and to be made available to DA Civilians. The material is based on the most current research and academic literature on suicide prevention and follows educational best practices. The training is designed to enable the instructor to successfully lead participants through suicide prevention concepts with interactive activities and discussions to prompt critical thinking. For the training to be most effective, it is advised that instructors review all content in advance.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When instructing, follow the content as written. Insert personal stories/examples as appropriate. Prompts are written into the SmartGuide to highlight times when personal stories/examples can be most valuable. There are many benefits of sharing a personal story or example. For instance, stories/examples can help a trainer to capture the audience’s attention, gain common ground with the audience, and engage the audience on a deeper level. Most importantly, effective use of personal stories or examples can help participants gain better contextual understanding of the material being taught.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following guidelines can help ensure effective use of personal stories and examples. The story/example</a:t>
            </a:r>
          </a:p>
          <a:p>
            <a:pPr marL="685800" indent="-228600">
              <a:buFont typeface="Arial" panose="020B0604020202020204" pitchFamily="34" charset="0"/>
              <a:buChar char="•"/>
            </a:pPr>
            <a:r>
              <a:rPr lang="en-US" dirty="0">
                <a:latin typeface="Arial" panose="020B0604020202020204" pitchFamily="34" charset="0"/>
                <a:cs typeface="Arial" panose="020B0604020202020204" pitchFamily="34" charset="0"/>
              </a:rPr>
              <a:t>serves a clear purpose, specifically it reinforces the training objective/content</a:t>
            </a:r>
          </a:p>
          <a:p>
            <a:pPr marL="685800" indent="-228600">
              <a:buFont typeface="Arial" panose="020B0604020202020204" pitchFamily="34" charset="0"/>
              <a:buChar char="•"/>
            </a:pPr>
            <a:r>
              <a:rPr lang="en-US" dirty="0">
                <a:latin typeface="Arial" panose="020B0604020202020204" pitchFamily="34" charset="0"/>
                <a:cs typeface="Arial" panose="020B0604020202020204" pitchFamily="34" charset="0"/>
              </a:rPr>
              <a:t>helps participants to gain a better contextual understanding about the concepts</a:t>
            </a:r>
          </a:p>
          <a:p>
            <a:pPr marL="685800" indent="-228600">
              <a:buFont typeface="Arial" panose="020B0604020202020204" pitchFamily="34" charset="0"/>
              <a:buChar char="•"/>
            </a:pPr>
            <a:r>
              <a:rPr lang="en-US" dirty="0">
                <a:latin typeface="Arial" panose="020B0604020202020204" pitchFamily="34" charset="0"/>
                <a:cs typeface="Arial" panose="020B0604020202020204" pitchFamily="34" charset="0"/>
              </a:rPr>
              <a:t>does not distract participants from the focus of training (e.g., be mindful of using potentially triggering or traumatizing examples/stories)</a:t>
            </a:r>
          </a:p>
          <a:p>
            <a:pPr marL="685800" indent="-228600">
              <a:buFont typeface="Arial" panose="020B0604020202020204" pitchFamily="34" charset="0"/>
              <a:buChar char="•"/>
            </a:pPr>
            <a:r>
              <a:rPr lang="en-US" dirty="0">
                <a:latin typeface="Arial" panose="020B0604020202020204" pitchFamily="34" charset="0"/>
                <a:cs typeface="Arial" panose="020B0604020202020204" pitchFamily="34" charset="0"/>
              </a:rPr>
              <a:t>is simple, concise, and easy to follow/understand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Remember, sharing your personal stories/examples is to benefit the participant, not yourself. The story/example should highlight the content, not you as a person (e.g., avoid the mistake of making the training about yourself). Lastly, it is highly recommended that you practice your stories/examples before using them in a training session. Rehearsing the story/example can improve effective delivery, especially if the story/example is one that could be emotional for you to share. </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Flow and Timing: </a:t>
            </a:r>
            <a:r>
              <a:rPr lang="en-US" dirty="0">
                <a:latin typeface="Arial" panose="020B0604020202020204" pitchFamily="34" charset="0"/>
                <a:cs typeface="Arial" panose="020B0604020202020204" pitchFamily="34" charset="0"/>
              </a:rPr>
              <a:t>This training module is comprised of four main sections.</a:t>
            </a:r>
          </a:p>
          <a:p>
            <a:endParaRPr lang="en-US" dirty="0"/>
          </a:p>
        </p:txBody>
      </p:sp>
      <p:grpSp>
        <p:nvGrpSpPr>
          <p:cNvPr id="18" name="Group 17">
            <a:extLst>
              <a:ext uri="{FF2B5EF4-FFF2-40B4-BE49-F238E27FC236}">
                <a16:creationId xmlns:a16="http://schemas.microsoft.com/office/drawing/2014/main" id="{73177D05-509F-1939-5730-05C2F416B952}"/>
              </a:ext>
            </a:extLst>
          </p:cNvPr>
          <p:cNvGrpSpPr/>
          <p:nvPr/>
        </p:nvGrpSpPr>
        <p:grpSpPr>
          <a:xfrm>
            <a:off x="573089" y="7122157"/>
            <a:ext cx="5711822" cy="1882648"/>
            <a:chOff x="561975" y="2873600"/>
            <a:chExt cx="5711822" cy="1882648"/>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975" y="2873600"/>
              <a:ext cx="5711822" cy="1882648"/>
            </a:xfrm>
            <a:prstGeom prst="rect">
              <a:avLst/>
            </a:prstGeom>
          </p:spPr>
        </p:pic>
        <p:sp>
          <p:nvSpPr>
            <p:cNvPr id="5" name="TextBox 4"/>
            <p:cNvSpPr txBox="1"/>
            <p:nvPr/>
          </p:nvSpPr>
          <p:spPr>
            <a:xfrm>
              <a:off x="787400" y="3542575"/>
              <a:ext cx="971952" cy="692497"/>
            </a:xfrm>
            <a:prstGeom prst="rect">
              <a:avLst/>
            </a:prstGeom>
            <a:noFill/>
          </p:spPr>
          <p:txBody>
            <a:bodyPr wrap="square" rtlCol="0">
              <a:spAutoFit/>
            </a:bodyPr>
            <a:lstStyle/>
            <a:p>
              <a:pPr algn="ctr"/>
              <a:r>
                <a:rPr lang="en-US" sz="1000" b="1" dirty="0"/>
                <a:t>Introduction &amp; Review</a:t>
              </a:r>
              <a:br>
                <a:rPr lang="en-US" sz="1000" dirty="0"/>
              </a:br>
              <a:endParaRPr lang="en-US" sz="900" dirty="0"/>
            </a:p>
            <a:p>
              <a:pPr algn="ctr"/>
              <a:endParaRPr lang="en-US" sz="1000" dirty="0"/>
            </a:p>
          </p:txBody>
        </p:sp>
        <p:sp>
          <p:nvSpPr>
            <p:cNvPr id="9" name="Rectangle 8"/>
            <p:cNvSpPr/>
            <p:nvPr/>
          </p:nvSpPr>
          <p:spPr>
            <a:xfrm>
              <a:off x="1096650" y="3343428"/>
              <a:ext cx="627095" cy="230832"/>
            </a:xfrm>
            <a:prstGeom prst="rect">
              <a:avLst/>
            </a:prstGeom>
          </p:spPr>
          <p:txBody>
            <a:bodyPr wrap="none">
              <a:spAutoFit/>
            </a:bodyPr>
            <a:lstStyle/>
            <a:p>
              <a:r>
                <a:rPr lang="en-US" sz="900" i="1" dirty="0">
                  <a:solidFill>
                    <a:schemeClr val="bg1"/>
                  </a:solidFill>
                </a:rPr>
                <a:t>Slides 1-5</a:t>
              </a:r>
            </a:p>
          </p:txBody>
        </p:sp>
        <p:sp>
          <p:nvSpPr>
            <p:cNvPr id="11" name="TextBox 10"/>
            <p:cNvSpPr txBox="1"/>
            <p:nvPr/>
          </p:nvSpPr>
          <p:spPr>
            <a:xfrm>
              <a:off x="1861547" y="3535174"/>
              <a:ext cx="978651" cy="553998"/>
            </a:xfrm>
            <a:prstGeom prst="rect">
              <a:avLst/>
            </a:prstGeom>
            <a:noFill/>
          </p:spPr>
          <p:txBody>
            <a:bodyPr wrap="square" rtlCol="0">
              <a:spAutoFit/>
            </a:bodyPr>
            <a:lstStyle/>
            <a:p>
              <a:pPr algn="ctr"/>
              <a:r>
                <a:rPr lang="en-US" sz="1000" b="1" dirty="0"/>
                <a:t>Practical Tips of ACE steps</a:t>
              </a:r>
              <a:endParaRPr lang="en-US" sz="900" dirty="0"/>
            </a:p>
            <a:p>
              <a:pPr algn="ctr"/>
              <a:endParaRPr lang="en-US" sz="1000" dirty="0"/>
            </a:p>
          </p:txBody>
        </p:sp>
        <p:sp>
          <p:nvSpPr>
            <p:cNvPr id="12" name="Rectangle 11"/>
            <p:cNvSpPr/>
            <p:nvPr/>
          </p:nvSpPr>
          <p:spPr>
            <a:xfrm>
              <a:off x="2165725" y="3343428"/>
              <a:ext cx="684803" cy="230832"/>
            </a:xfrm>
            <a:prstGeom prst="rect">
              <a:avLst/>
            </a:prstGeom>
          </p:spPr>
          <p:txBody>
            <a:bodyPr wrap="none">
              <a:spAutoFit/>
            </a:bodyPr>
            <a:lstStyle/>
            <a:p>
              <a:r>
                <a:rPr lang="en-US" sz="900" i="1" dirty="0">
                  <a:solidFill>
                    <a:schemeClr val="bg1"/>
                  </a:solidFill>
                </a:rPr>
                <a:t>Slides 6-10</a:t>
              </a:r>
            </a:p>
          </p:txBody>
        </p:sp>
        <p:sp>
          <p:nvSpPr>
            <p:cNvPr id="13" name="TextBox 12"/>
            <p:cNvSpPr txBox="1"/>
            <p:nvPr/>
          </p:nvSpPr>
          <p:spPr>
            <a:xfrm>
              <a:off x="2935099" y="3540699"/>
              <a:ext cx="966795" cy="553998"/>
            </a:xfrm>
            <a:prstGeom prst="rect">
              <a:avLst/>
            </a:prstGeom>
            <a:noFill/>
          </p:spPr>
          <p:txBody>
            <a:bodyPr wrap="square" rtlCol="0">
              <a:spAutoFit/>
            </a:bodyPr>
            <a:lstStyle/>
            <a:p>
              <a:pPr algn="ctr"/>
              <a:r>
                <a:rPr lang="en-US" sz="1000" b="1" dirty="0"/>
                <a:t>Practical Exercise</a:t>
              </a:r>
              <a:endParaRPr lang="en-US" sz="900" dirty="0"/>
            </a:p>
            <a:p>
              <a:pPr algn="ctr"/>
              <a:endParaRPr lang="en-US" sz="1000" dirty="0"/>
            </a:p>
          </p:txBody>
        </p:sp>
        <p:sp>
          <p:nvSpPr>
            <p:cNvPr id="14" name="Rectangle 13"/>
            <p:cNvSpPr/>
            <p:nvPr/>
          </p:nvSpPr>
          <p:spPr>
            <a:xfrm>
              <a:off x="3187455" y="3343816"/>
              <a:ext cx="742511" cy="230832"/>
            </a:xfrm>
            <a:prstGeom prst="rect">
              <a:avLst/>
            </a:prstGeom>
          </p:spPr>
          <p:txBody>
            <a:bodyPr wrap="none">
              <a:spAutoFit/>
            </a:bodyPr>
            <a:lstStyle/>
            <a:p>
              <a:r>
                <a:rPr lang="en-US" sz="900" i="1" dirty="0">
                  <a:solidFill>
                    <a:schemeClr val="bg1"/>
                  </a:solidFill>
                </a:rPr>
                <a:t>Slides 11-16</a:t>
              </a:r>
            </a:p>
          </p:txBody>
        </p:sp>
        <p:sp>
          <p:nvSpPr>
            <p:cNvPr id="15" name="TextBox 14"/>
            <p:cNvSpPr txBox="1"/>
            <p:nvPr/>
          </p:nvSpPr>
          <p:spPr>
            <a:xfrm>
              <a:off x="4003492" y="3540473"/>
              <a:ext cx="953501" cy="692497"/>
            </a:xfrm>
            <a:prstGeom prst="rect">
              <a:avLst/>
            </a:prstGeom>
            <a:noFill/>
          </p:spPr>
          <p:txBody>
            <a:bodyPr wrap="square" rtlCol="0">
              <a:spAutoFit/>
            </a:bodyPr>
            <a:lstStyle/>
            <a:p>
              <a:pPr algn="ctr"/>
              <a:r>
                <a:rPr lang="en-US" sz="1000" b="1" dirty="0"/>
                <a:t>Mitigate Risk &amp; Closing </a:t>
              </a:r>
              <a:br>
                <a:rPr lang="en-US" sz="1000" b="1" dirty="0"/>
              </a:br>
              <a:endParaRPr lang="en-US" sz="900" dirty="0"/>
            </a:p>
            <a:p>
              <a:pPr algn="ctr"/>
              <a:endParaRPr lang="en-US" sz="1000" dirty="0"/>
            </a:p>
          </p:txBody>
        </p:sp>
        <p:sp>
          <p:nvSpPr>
            <p:cNvPr id="17" name="TextBox 16"/>
            <p:cNvSpPr txBox="1"/>
            <p:nvPr/>
          </p:nvSpPr>
          <p:spPr>
            <a:xfrm>
              <a:off x="5073821" y="3569987"/>
              <a:ext cx="983434" cy="553998"/>
            </a:xfrm>
            <a:prstGeom prst="rect">
              <a:avLst/>
            </a:prstGeom>
            <a:noFill/>
          </p:spPr>
          <p:txBody>
            <a:bodyPr wrap="square" rtlCol="0">
              <a:spAutoFit/>
            </a:bodyPr>
            <a:lstStyle/>
            <a:p>
              <a:pPr algn="ctr"/>
              <a:r>
                <a:rPr lang="en-US" sz="1000" b="1" dirty="0"/>
                <a:t>Training Complete</a:t>
              </a:r>
              <a:endParaRPr lang="en-US" sz="900" dirty="0"/>
            </a:p>
            <a:p>
              <a:pPr algn="ctr"/>
              <a:endParaRPr lang="en-US" sz="1000" dirty="0"/>
            </a:p>
          </p:txBody>
        </p:sp>
        <p:sp>
          <p:nvSpPr>
            <p:cNvPr id="16" name="Rectangle 15"/>
            <p:cNvSpPr/>
            <p:nvPr/>
          </p:nvSpPr>
          <p:spPr>
            <a:xfrm>
              <a:off x="4248365" y="3344414"/>
              <a:ext cx="747842" cy="230832"/>
            </a:xfrm>
            <a:prstGeom prst="rect">
              <a:avLst/>
            </a:prstGeom>
          </p:spPr>
          <p:txBody>
            <a:bodyPr wrap="square">
              <a:spAutoFit/>
            </a:bodyPr>
            <a:lstStyle/>
            <a:p>
              <a:r>
                <a:rPr lang="en-US" sz="900" i="1" dirty="0">
                  <a:solidFill>
                    <a:schemeClr val="bg1"/>
                  </a:solidFill>
                </a:rPr>
                <a:t>Slides 17-20</a:t>
              </a:r>
            </a:p>
          </p:txBody>
        </p:sp>
      </p:grpSp>
      <p:sp>
        <p:nvSpPr>
          <p:cNvPr id="10" name="TextBox 9">
            <a:extLst>
              <a:ext uri="{FF2B5EF4-FFF2-40B4-BE49-F238E27FC236}">
                <a16:creationId xmlns:a16="http://schemas.microsoft.com/office/drawing/2014/main" id="{CE2CF432-B26E-1615-E6AC-E94AE1ADD09B}"/>
              </a:ext>
            </a:extLst>
          </p:cNvPr>
          <p:cNvSpPr txBox="1"/>
          <p:nvPr/>
        </p:nvSpPr>
        <p:spPr>
          <a:xfrm>
            <a:off x="28269" y="43352"/>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Civilians- Practicing Ask Care Escort</a:t>
            </a:r>
          </a:p>
        </p:txBody>
      </p:sp>
    </p:spTree>
    <p:extLst>
      <p:ext uri="{BB962C8B-B14F-4D97-AF65-F5344CB8AC3E}">
        <p14:creationId xmlns:p14="http://schemas.microsoft.com/office/powerpoint/2010/main" val="1529086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iii</a:t>
            </a:r>
            <a:r>
              <a:rPr lang="en-US" sz="1100" i="1" noProof="0" dirty="0">
                <a:solidFill>
                  <a:prstClr val="black"/>
                </a:solidFill>
                <a:latin typeface="Calibri" panose="020F0502020204030204"/>
              </a:rPr>
              <a:t>-B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Notes Placeholder 7"/>
          <p:cNvSpPr txBox="1">
            <a:spLocks/>
          </p:cNvSpPr>
          <p:nvPr/>
        </p:nvSpPr>
        <p:spPr>
          <a:xfrm>
            <a:off x="685800" y="513118"/>
            <a:ext cx="5619466" cy="7658588"/>
          </a:xfrm>
          <a:prstGeom prst="rect">
            <a:avLst/>
          </a:prstGeom>
        </p:spPr>
        <p:txBody>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u="sng" dirty="0">
                <a:latin typeface="Arial" panose="020B0604020202020204" pitchFamily="34" charset="0"/>
                <a:cs typeface="Arial" panose="020B0604020202020204" pitchFamily="34" charset="0"/>
              </a:rPr>
              <a:t>Training Preparation (continued):</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Language: </a:t>
            </a:r>
            <a:r>
              <a:rPr lang="en-US" dirty="0">
                <a:latin typeface="Arial" panose="020B0604020202020204" pitchFamily="34" charset="0"/>
                <a:cs typeface="Arial" panose="020B0604020202020204" pitchFamily="34" charset="0"/>
              </a:rPr>
              <a:t>Suicide can be an uncomfortable topic to discuss, and it can be difficult to find the words to talk about it. As researchers continue to learn more about suicide and those impacted by it, the language used continues to evolve. For example, the term “committed suicide” perpetuates the idea that suicide is a criminal act, which can be stigmatizing. Instead, consider the phrase “died by suicide” or “attempted suicide”.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Participants may unintentionally use stigmatizing language, as not everyone understands the harmful impact of these words. It is recommended that during the training, participants are allowed to use the words they feel comfortable with to promote open conversation; however, it is recommended that the instructor supports participant usage of destigmatized language and use those words themselves.</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Important concepts</a:t>
            </a:r>
            <a:r>
              <a:rPr lang="en-US" dirty="0">
                <a:latin typeface="Arial" panose="020B0604020202020204" pitchFamily="34" charset="0"/>
                <a:cs typeface="Arial" panose="020B0604020202020204" pitchFamily="34" charset="0"/>
              </a:rPr>
              <a:t>: When Soldiers and DA Civilians collectively implement the ACE process, use Active Listening and intentionally Fight the Stigma, it creates culture of trust and cohesion. Consequently, a culture of trust and cohesion encourages help-seeking behavior; Soldiers and DA Civilians know that when they need someone, other members of the Army Family (e.g., Soldiers, Circle of Support members, DA Civilians) will have their back. As the trainer, work to present the material as a facilitated discussion so the participants are learning the material but also learning from one another and potentially growing their support network.</a:t>
            </a:r>
          </a:p>
          <a:p>
            <a:endParaRPr lang="en-US" dirty="0"/>
          </a:p>
        </p:txBody>
      </p:sp>
      <p:sp>
        <p:nvSpPr>
          <p:cNvPr id="3" name="TextBox 2">
            <a:extLst>
              <a:ext uri="{FF2B5EF4-FFF2-40B4-BE49-F238E27FC236}">
                <a16:creationId xmlns:a16="http://schemas.microsoft.com/office/drawing/2014/main" id="{AA3EDB62-1B76-F497-91DA-C7DDE5D09448}"/>
              </a:ext>
            </a:extLst>
          </p:cNvPr>
          <p:cNvSpPr txBox="1"/>
          <p:nvPr/>
        </p:nvSpPr>
        <p:spPr>
          <a:xfrm>
            <a:off x="2278743" y="44305"/>
            <a:ext cx="4545572" cy="261967"/>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Training for DA Civilians- Practicing Ask Care Escort</a:t>
            </a:r>
          </a:p>
        </p:txBody>
      </p:sp>
    </p:spTree>
    <p:extLst>
      <p:ext uri="{BB962C8B-B14F-4D97-AF65-F5344CB8AC3E}">
        <p14:creationId xmlns:p14="http://schemas.microsoft.com/office/powerpoint/2010/main" val="1728758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i</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v-A</a:t>
            </a:r>
          </a:p>
        </p:txBody>
      </p:sp>
      <p:sp>
        <p:nvSpPr>
          <p:cNvPr id="8" name="Notes Placeholder 7"/>
          <p:cNvSpPr>
            <a:spLocks noGrp="1"/>
          </p:cNvSpPr>
          <p:nvPr>
            <p:ph type="body" idx="1"/>
          </p:nvPr>
        </p:nvSpPr>
        <p:spPr>
          <a:xfrm>
            <a:off x="624169" y="560996"/>
            <a:ext cx="5858517" cy="1143351"/>
          </a:xfrm>
          <a:prstGeom prst="rect">
            <a:avLst/>
          </a:prstGeom>
        </p:spPr>
        <p:txBody>
          <a:bodyPr/>
          <a:lstStyle/>
          <a:p>
            <a:r>
              <a:rPr lang="en-US" b="1" u="sng" dirty="0">
                <a:latin typeface="Arial" panose="020B0604020202020204" pitchFamily="34" charset="0"/>
                <a:cs typeface="Arial" panose="020B0604020202020204" pitchFamily="34" charset="0"/>
              </a:rPr>
              <a:t>ACE Training Facilitation Strategies</a:t>
            </a:r>
            <a:r>
              <a:rPr lang="en-US" b="1"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Review the SmartGuide prior to the training session. Take notes on when you may use different facilitation strategies to promote an effective learning experience for participants.</a:t>
            </a:r>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956401580"/>
              </p:ext>
            </p:extLst>
          </p:nvPr>
        </p:nvGraphicFramePr>
        <p:xfrm>
          <a:off x="624169" y="1636110"/>
          <a:ext cx="5858517" cy="7185981"/>
        </p:xfrm>
        <a:graphic>
          <a:graphicData uri="http://schemas.openxmlformats.org/drawingml/2006/table">
            <a:tbl>
              <a:tblPr firstRow="1" firstCol="1" bandRow="1">
                <a:tableStyleId>{1E171933-4619-4E11-9A3F-F7608DF75F80}</a:tableStyleId>
              </a:tblPr>
              <a:tblGrid>
                <a:gridCol w="2321875">
                  <a:extLst>
                    <a:ext uri="{9D8B030D-6E8A-4147-A177-3AD203B41FA5}">
                      <a16:colId xmlns:a16="http://schemas.microsoft.com/office/drawing/2014/main" val="2703133726"/>
                    </a:ext>
                  </a:extLst>
                </a:gridCol>
                <a:gridCol w="3536642">
                  <a:extLst>
                    <a:ext uri="{9D8B030D-6E8A-4147-A177-3AD203B41FA5}">
                      <a16:colId xmlns:a16="http://schemas.microsoft.com/office/drawing/2014/main" val="3602396697"/>
                    </a:ext>
                  </a:extLst>
                </a:gridCol>
              </a:tblGrid>
              <a:tr h="244448">
                <a:tc>
                  <a:txBody>
                    <a:bodyPr/>
                    <a:lstStyle/>
                    <a:p>
                      <a:pPr marL="0" marR="33655" indent="0" algn="ctr">
                        <a:lnSpc>
                          <a:spcPct val="100000"/>
                        </a:lnSpc>
                        <a:spcBef>
                          <a:spcPts val="600"/>
                        </a:spcBef>
                        <a:spcAft>
                          <a:spcPts val="600"/>
                        </a:spcAft>
                      </a:pPr>
                      <a:r>
                        <a:rPr lang="en-US" sz="1150" dirty="0">
                          <a:solidFill>
                            <a:schemeClr val="tx1"/>
                          </a:solidFill>
                          <a:effectLst/>
                          <a:latin typeface="Arial" panose="020B0604020202020204" pitchFamily="34" charset="0"/>
                          <a:ea typeface="Verdana" panose="020B0604030504040204" pitchFamily="34" charset="0"/>
                          <a:cs typeface="Arial" panose="020B0604020202020204" pitchFamily="34" charset="0"/>
                        </a:rPr>
                        <a:t>Facilitation Strategies </a:t>
                      </a:r>
                    </a:p>
                  </a:txBody>
                  <a:tcPr marL="0" marR="15976" marT="12119" marB="0" anchor="ctr">
                    <a:lnL w="28575" cap="flat" cmpd="sng" algn="ctr">
                      <a:solidFill>
                        <a:srgbClr val="00956F"/>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956F"/>
                      </a:solidFill>
                      <a:prstDash val="solid"/>
                      <a:round/>
                      <a:headEnd type="none" w="med" len="med"/>
                      <a:tailEnd type="none" w="med" len="med"/>
                    </a:lnT>
                    <a:lnB w="28575" cap="flat" cmpd="sng" algn="ctr">
                      <a:solidFill>
                        <a:srgbClr val="00956F"/>
                      </a:solidFill>
                      <a:prstDash val="solid"/>
                      <a:round/>
                      <a:headEnd type="none" w="med" len="med"/>
                      <a:tailEnd type="none" w="med" len="med"/>
                    </a:lnB>
                  </a:tcPr>
                </a:tc>
                <a:tc>
                  <a:txBody>
                    <a:bodyPr/>
                    <a:lstStyle/>
                    <a:p>
                      <a:pPr marL="0" marR="31115" indent="0" algn="ctr">
                        <a:lnSpc>
                          <a:spcPct val="100000"/>
                        </a:lnSpc>
                        <a:spcBef>
                          <a:spcPts val="600"/>
                        </a:spcBef>
                        <a:spcAft>
                          <a:spcPts val="600"/>
                        </a:spcAft>
                      </a:pPr>
                      <a:r>
                        <a:rPr lang="en-US" sz="1150" dirty="0">
                          <a:solidFill>
                            <a:schemeClr val="tx1"/>
                          </a:solidFill>
                          <a:effectLst/>
                          <a:latin typeface="Arial" panose="020B0604020202020204" pitchFamily="34" charset="0"/>
                          <a:ea typeface="Verdana" panose="020B0604030504040204" pitchFamily="34" charset="0"/>
                          <a:cs typeface="Arial" panose="020B0604020202020204" pitchFamily="34" charset="0"/>
                        </a:rPr>
                        <a:t>When/How to Use </a:t>
                      </a:r>
                    </a:p>
                  </a:txBody>
                  <a:tcPr marL="0" marR="15976" marT="12119" marB="0" anchor="ctr">
                    <a:lnL w="12700" cap="flat" cmpd="sng" algn="ctr">
                      <a:noFill/>
                      <a:prstDash val="solid"/>
                      <a:round/>
                      <a:headEnd type="none" w="med" len="med"/>
                      <a:tailEnd type="none" w="med" len="med"/>
                    </a:lnL>
                    <a:lnR w="28575" cap="flat" cmpd="sng" algn="ctr">
                      <a:solidFill>
                        <a:srgbClr val="00956F"/>
                      </a:solidFill>
                      <a:prstDash val="solid"/>
                      <a:round/>
                      <a:headEnd type="none" w="med" len="med"/>
                      <a:tailEnd type="none" w="med" len="med"/>
                    </a:lnR>
                    <a:lnT w="28575" cap="flat" cmpd="sng" algn="ctr">
                      <a:solidFill>
                        <a:srgbClr val="00956F"/>
                      </a:solidFill>
                      <a:prstDash val="solid"/>
                      <a:round/>
                      <a:headEnd type="none" w="med" len="med"/>
                      <a:tailEnd type="none" w="med" len="med"/>
                    </a:lnT>
                    <a:lnB w="28575" cap="flat" cmpd="sng" algn="ctr">
                      <a:solidFill>
                        <a:srgbClr val="00956F"/>
                      </a:solidFill>
                      <a:prstDash val="solid"/>
                      <a:round/>
                      <a:headEnd type="none" w="med" len="med"/>
                      <a:tailEnd type="none" w="med" len="med"/>
                    </a:lnB>
                  </a:tcPr>
                </a:tc>
                <a:extLst>
                  <a:ext uri="{0D108BD9-81ED-4DB2-BD59-A6C34878D82A}">
                    <a16:rowId xmlns:a16="http://schemas.microsoft.com/office/drawing/2014/main" val="4161829511"/>
                  </a:ext>
                </a:extLst>
              </a:tr>
              <a:tr h="1581426">
                <a:tc>
                  <a:txBody>
                    <a:bodyPr/>
                    <a:lstStyle/>
                    <a:p>
                      <a:pPr marL="68580" marR="77470" indent="-635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Asking Quality Questions - </a:t>
                      </a:r>
                      <a:r>
                        <a:rPr lang="en-US" sz="1150" b="0" dirty="0">
                          <a:effectLst/>
                          <a:latin typeface="Arial" panose="020B0604020202020204" pitchFamily="34" charset="0"/>
                          <a:ea typeface="Verdana" panose="020B0604030504040204" pitchFamily="34" charset="0"/>
                          <a:cs typeface="Arial" panose="020B0604020202020204" pitchFamily="34" charset="0"/>
                        </a:rPr>
                        <a:t>Asking quality questions is important for generating participation and group discussions,</a:t>
                      </a:r>
                      <a:r>
                        <a:rPr lang="en-US" sz="1150" b="0" baseline="0" dirty="0">
                          <a:effectLst/>
                          <a:latin typeface="Arial" panose="020B0604020202020204" pitchFamily="34" charset="0"/>
                          <a:ea typeface="Verdana" panose="020B0604030504040204" pitchFamily="34" charset="0"/>
                          <a:cs typeface="Arial" panose="020B0604020202020204" pitchFamily="34" charset="0"/>
                        </a:rPr>
                        <a:t> which is why scripted questions have been included within the material. </a:t>
                      </a:r>
                      <a:endParaRPr lang="en-US" sz="115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R w="12700" cap="flat" cmpd="sng" algn="ctr">
                      <a:solidFill>
                        <a:schemeClr val="accent4"/>
                      </a:solidFill>
                      <a:prstDash val="solid"/>
                      <a:round/>
                      <a:headEnd type="none" w="med" len="med"/>
                      <a:tailEnd type="none" w="med" len="med"/>
                    </a:lnR>
                    <a:lnT w="28575" cap="flat" cmpd="sng" algn="ctr">
                      <a:solidFill>
                        <a:srgbClr val="00956F"/>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77470" indent="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Use closed-ended questions for a check on learning or to get a group consensus. Use open-ended questions when you want to generate discussion. Restate your question when it seems unclear. Poll the audience to get a show of hands, then ask participants to provide examples or explain their rationale. Let participants know, when appropriate, if there is “no right or wrong answer for this question,” which can ease the pressure on the group. </a:t>
                      </a:r>
                      <a:endParaRPr lang="en-US" sz="115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L w="12700" cap="flat" cmpd="sng" algn="ctr">
                      <a:solidFill>
                        <a:schemeClr val="accent4"/>
                      </a:solidFill>
                      <a:prstDash val="solid"/>
                      <a:round/>
                      <a:headEnd type="none" w="med" len="med"/>
                      <a:tailEnd type="none" w="med" len="med"/>
                    </a:lnL>
                    <a:lnT w="28575" cap="flat" cmpd="sng" algn="ctr">
                      <a:solidFill>
                        <a:srgbClr val="00956F"/>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469482824"/>
                  </a:ext>
                </a:extLst>
              </a:tr>
              <a:tr h="1478883">
                <a:tc>
                  <a:txBody>
                    <a:bodyPr/>
                    <a:lstStyle/>
                    <a:p>
                      <a:pPr marL="68580" marR="101600" indent="-635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Efficient Instructions - </a:t>
                      </a:r>
                      <a:r>
                        <a:rPr lang="en-US" sz="1150" b="0" dirty="0">
                          <a:effectLst/>
                          <a:latin typeface="Arial" panose="020B0604020202020204" pitchFamily="34" charset="0"/>
                          <a:ea typeface="Verdana" panose="020B0604030504040204" pitchFamily="34" charset="0"/>
                          <a:cs typeface="Arial" panose="020B0604020202020204" pitchFamily="34" charset="0"/>
                        </a:rPr>
                        <a:t>Efficient instructions for exercises are clear and concise directions resulting in participants' understanding of the intent of the exercise, what actions they need to take, and how long they have to complete the work.</a:t>
                      </a:r>
                      <a:endParaRPr lang="en-US" sz="115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17145" indent="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Include timings in your instructions</a:t>
                      </a:r>
                      <a:r>
                        <a:rPr lang="en-US" sz="1150" baseline="0" dirty="0">
                          <a:effectLst/>
                          <a:latin typeface="Arial" panose="020B0604020202020204" pitchFamily="34" charset="0"/>
                          <a:ea typeface="Verdana" panose="020B0604030504040204" pitchFamily="34" charset="0"/>
                          <a:cs typeface="Arial" panose="020B0604020202020204" pitchFamily="34" charset="0"/>
                        </a:rPr>
                        <a:t> to</a:t>
                      </a:r>
                      <a:r>
                        <a:rPr lang="en-US" sz="1150" dirty="0">
                          <a:effectLst/>
                          <a:latin typeface="Arial" panose="020B0604020202020204" pitchFamily="34" charset="0"/>
                          <a:ea typeface="Verdana" panose="020B0604030504040204" pitchFamily="34" charset="0"/>
                          <a:cs typeface="Arial" panose="020B0604020202020204" pitchFamily="34" charset="0"/>
                        </a:rPr>
                        <a:t> help participants understand how in-depth their discussions should be. Provide time prompts such as, “one minute left,” to keep the group on track during activities. Demonstrate lengthy instructions with another individual.</a:t>
                      </a:r>
                      <a:endParaRPr lang="en-US" sz="115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512061006"/>
                  </a:ext>
                </a:extLst>
              </a:tr>
              <a:tr h="1153959">
                <a:tc>
                  <a:txBody>
                    <a:bodyPr/>
                    <a:lstStyle/>
                    <a:p>
                      <a:pPr marL="68580" marR="0" indent="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Conducting Effective Discussions</a:t>
                      </a:r>
                      <a:r>
                        <a:rPr lang="en-US" sz="1150" baseline="0" dirty="0">
                          <a:effectLst/>
                          <a:latin typeface="Arial" panose="020B0604020202020204" pitchFamily="34" charset="0"/>
                          <a:ea typeface="Verdana" panose="020B0604030504040204" pitchFamily="34" charset="0"/>
                          <a:cs typeface="Arial" panose="020B0604020202020204" pitchFamily="34" charset="0"/>
                        </a:rPr>
                        <a:t> - </a:t>
                      </a:r>
                      <a:r>
                        <a:rPr lang="en-US" sz="1150" b="0" dirty="0">
                          <a:effectLst/>
                          <a:latin typeface="Arial" panose="020B0604020202020204" pitchFamily="34" charset="0"/>
                          <a:ea typeface="Verdana" panose="020B0604030504040204" pitchFamily="34" charset="0"/>
                          <a:cs typeface="Arial" panose="020B0604020202020204" pitchFamily="34" charset="0"/>
                        </a:rPr>
                        <a:t>Discussions can sometimes get off track. It is important to be purposeful when leading a conversation about a particular topic or activity.</a:t>
                      </a:r>
                    </a:p>
                  </a:txBody>
                  <a:tcPr marL="0" marR="15976" marT="12119"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5080" indent="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Effective discussions are learner-centric; keep the conversation moving forward, and include a summary with key takeaway points. If restricted in your available</a:t>
                      </a:r>
                      <a:r>
                        <a:rPr lang="en-US" sz="1150" baseline="0" dirty="0">
                          <a:effectLst/>
                          <a:latin typeface="Arial" panose="020B0604020202020204" pitchFamily="34" charset="0"/>
                          <a:ea typeface="Verdana" panose="020B0604030504040204" pitchFamily="34" charset="0"/>
                          <a:cs typeface="Arial" panose="020B0604020202020204" pitchFamily="34" charset="0"/>
                        </a:rPr>
                        <a:t> time, consider having partners/small groups discuss then select a few representatives to share with the larger group.</a:t>
                      </a:r>
                      <a:endParaRPr lang="en-US" sz="115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331272948"/>
                  </a:ext>
                </a:extLst>
              </a:tr>
              <a:tr h="1269775">
                <a:tc>
                  <a:txBody>
                    <a:bodyPr/>
                    <a:lstStyle/>
                    <a:p>
                      <a:pPr marL="68580" marR="276225" indent="-635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Handling Challenges Effectively - </a:t>
                      </a:r>
                      <a:r>
                        <a:rPr lang="en-US" sz="1150" b="0" dirty="0">
                          <a:effectLst/>
                          <a:latin typeface="Arial" panose="020B0604020202020204" pitchFamily="34" charset="0"/>
                          <a:ea typeface="Verdana" panose="020B0604030504040204" pitchFamily="34" charset="0"/>
                          <a:cs typeface="Arial" panose="020B0604020202020204" pitchFamily="34" charset="0"/>
                        </a:rPr>
                        <a:t>There can be many challenges that occur when teaching a class. Having strategies for challenges that are likely to arise can help you be more prepared.</a:t>
                      </a:r>
                      <a:endParaRPr lang="en-US" sz="115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276225" indent="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Be prepared to handle difficult questions, manage emotionally-charged contributions, and allow</a:t>
                      </a:r>
                      <a:r>
                        <a:rPr lang="en-US" sz="1150" baseline="0" dirty="0">
                          <a:effectLst/>
                          <a:latin typeface="Arial" panose="020B0604020202020204" pitchFamily="34" charset="0"/>
                          <a:ea typeface="Verdana" panose="020B0604030504040204" pitchFamily="34" charset="0"/>
                          <a:cs typeface="Arial" panose="020B0604020202020204" pitchFamily="34" charset="0"/>
                        </a:rPr>
                        <a:t> the participants time to process what you have just said or asked (be okay with silence). Utilize on-call resources (e.g., chaplain or Behavioral Health) if/when necessary.</a:t>
                      </a:r>
                      <a:endParaRPr lang="en-US" sz="1150" dirty="0">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369691474"/>
                  </a:ext>
                </a:extLst>
              </a:tr>
              <a:tr h="1019197">
                <a:tc>
                  <a:txBody>
                    <a:bodyPr/>
                    <a:lstStyle/>
                    <a:p>
                      <a:pPr marL="68580" marR="276225" indent="-6350" algn="l">
                        <a:lnSpc>
                          <a:spcPct val="100000"/>
                        </a:lnSpc>
                        <a:spcBef>
                          <a:spcPts val="600"/>
                        </a:spcBef>
                        <a:spcAft>
                          <a:spcPts val="600"/>
                        </a:spcAft>
                      </a:pPr>
                      <a:r>
                        <a:rPr lang="en-US" sz="1150" b="1" dirty="0">
                          <a:solidFill>
                            <a:srgbClr val="000000"/>
                          </a:solidFill>
                          <a:effectLst/>
                          <a:latin typeface="Arial" panose="020B0604020202020204" pitchFamily="34" charset="0"/>
                          <a:ea typeface="Verdana" panose="020B0604030504040204" pitchFamily="34" charset="0"/>
                          <a:cs typeface="Arial" panose="020B0604020202020204" pitchFamily="34" charset="0"/>
                        </a:rPr>
                        <a:t>Be aware of timing - </a:t>
                      </a:r>
                      <a:r>
                        <a:rPr lang="en-US" sz="1150" b="0" baseline="0" dirty="0">
                          <a:solidFill>
                            <a:srgbClr val="000000"/>
                          </a:solidFill>
                          <a:effectLst/>
                          <a:latin typeface="Arial" panose="020B0604020202020204" pitchFamily="34" charset="0"/>
                          <a:ea typeface="Verdana" panose="020B0604030504040204" pitchFamily="34" charset="0"/>
                          <a:cs typeface="Arial" panose="020B0604020202020204" pitchFamily="34" charset="0"/>
                        </a:rPr>
                        <a:t>Pace yourself to ensure there is sufficient time for practical exercises and group discussion.</a:t>
                      </a:r>
                      <a:endParaRPr lang="en-US" sz="115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tcPr>
                </a:tc>
                <a:tc>
                  <a:txBody>
                    <a:bodyPr/>
                    <a:lstStyle/>
                    <a:p>
                      <a:pPr marL="111125" marR="276225" indent="0" algn="l">
                        <a:lnSpc>
                          <a:spcPct val="100000"/>
                        </a:lnSpc>
                        <a:spcBef>
                          <a:spcPts val="600"/>
                        </a:spcBef>
                        <a:spcAft>
                          <a:spcPts val="600"/>
                        </a:spcAft>
                      </a:pPr>
                      <a:r>
                        <a:rPr lang="en-US" sz="1150" baseline="0" dirty="0">
                          <a:effectLst/>
                          <a:latin typeface="Arial" panose="020B0604020202020204" pitchFamily="34" charset="0"/>
                          <a:ea typeface="Verdana" panose="020B0604030504040204" pitchFamily="34" charset="0"/>
                          <a:cs typeface="Arial" panose="020B0604020202020204" pitchFamily="34" charset="0"/>
                        </a:rPr>
                        <a:t>Leave ample time to review instructions, execute exercises, and hold discussion. If restricted in your available time, consider having volunteers demonstrate an activity for the whole group rather than working in pairs.</a:t>
                      </a:r>
                      <a:endParaRPr lang="en-US" sz="1150" dirty="0">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tcPr>
                </a:tc>
                <a:extLst>
                  <a:ext uri="{0D108BD9-81ED-4DB2-BD59-A6C34878D82A}">
                    <a16:rowId xmlns:a16="http://schemas.microsoft.com/office/drawing/2014/main" val="81627628"/>
                  </a:ext>
                </a:extLst>
              </a:tr>
            </a:tbl>
          </a:graphicData>
        </a:graphic>
      </p:graphicFrame>
      <p:sp>
        <p:nvSpPr>
          <p:cNvPr id="4" name="TextBox 3">
            <a:extLst>
              <a:ext uri="{FF2B5EF4-FFF2-40B4-BE49-F238E27FC236}">
                <a16:creationId xmlns:a16="http://schemas.microsoft.com/office/drawing/2014/main" id="{2248290C-44E0-03B9-50AE-6AAC609A99FF}"/>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DA Civilians- Practicing Ask Care Escort</a:t>
            </a:r>
          </a:p>
        </p:txBody>
      </p:sp>
    </p:spTree>
    <p:extLst>
      <p:ext uri="{BB962C8B-B14F-4D97-AF65-F5344CB8AC3E}">
        <p14:creationId xmlns:p14="http://schemas.microsoft.com/office/powerpoint/2010/main" val="1383183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algn="ctr"/>
            <a:r>
              <a:rPr lang="en-US" sz="1100" i="1" dirty="0"/>
              <a:t>iv-B</a:t>
            </a:r>
          </a:p>
        </p:txBody>
      </p:sp>
      <p:graphicFrame>
        <p:nvGraphicFramePr>
          <p:cNvPr id="9" name="Table 8"/>
          <p:cNvGraphicFramePr>
            <a:graphicFrameLocks noGrp="1"/>
          </p:cNvGraphicFramePr>
          <p:nvPr/>
        </p:nvGraphicFramePr>
        <p:xfrm>
          <a:off x="535674" y="560068"/>
          <a:ext cx="5786651" cy="7953432"/>
        </p:xfrm>
        <a:graphic>
          <a:graphicData uri="http://schemas.openxmlformats.org/drawingml/2006/table">
            <a:tbl>
              <a:tblPr firstRow="1" bandRow="1">
                <a:tableStyleId>{5C22544A-7EE6-4342-B048-85BDC9FD1C3A}</a:tableStyleId>
              </a:tblPr>
              <a:tblGrid>
                <a:gridCol w="5786651">
                  <a:extLst>
                    <a:ext uri="{9D8B030D-6E8A-4147-A177-3AD203B41FA5}">
                      <a16:colId xmlns:a16="http://schemas.microsoft.com/office/drawing/2014/main" val="20000"/>
                    </a:ext>
                  </a:extLst>
                </a:gridCol>
              </a:tblGrid>
              <a:tr h="7093368">
                <a:tc>
                  <a:txBody>
                    <a:bodyPr/>
                    <a:lstStyle/>
                    <a:p>
                      <a:r>
                        <a:rPr lang="en-US" sz="1200" b="1" u="sng" kern="1200" dirty="0">
                          <a:solidFill>
                            <a:schemeClr val="tx1"/>
                          </a:solidFill>
                          <a:effectLst/>
                          <a:latin typeface="Arial" panose="020B0604020202020204" pitchFamily="34" charset="0"/>
                          <a:ea typeface="+mn-ea"/>
                          <a:cs typeface="Arial" panose="020B0604020202020204" pitchFamily="34" charset="0"/>
                        </a:rPr>
                        <a:t>Instructor SmartGuide Format</a:t>
                      </a:r>
                      <a:r>
                        <a:rPr lang="en-US" sz="1200" b="1" u="none" kern="1200" dirty="0">
                          <a:solidFill>
                            <a:schemeClr val="tx1"/>
                          </a:solidFill>
                          <a:effectLst/>
                          <a:latin typeface="Arial" panose="020B0604020202020204" pitchFamily="34" charset="0"/>
                          <a:ea typeface="+mn-ea"/>
                          <a:cs typeface="Arial" panose="020B0604020202020204" pitchFamily="34" charset="0"/>
                        </a:rPr>
                        <a:t>:</a:t>
                      </a:r>
                      <a:endParaRPr lang="en-US" sz="1200" b="1" u="sng"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This SmartGuide has been designed to be user-friendly while containing as much information as possible to help you present this suicide prevention training module. </a:t>
                      </a: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At the beginning of the module is a very short introduction for the trainer that explains the intent of the material.</a:t>
                      </a:r>
                    </a:p>
                    <a:p>
                      <a:r>
                        <a:rPr lang="en-US" sz="1200" b="0" kern="1200" dirty="0">
                          <a:solidFill>
                            <a:schemeClr val="tx1"/>
                          </a:solidFill>
                          <a:effectLst/>
                          <a:latin typeface="Arial" panose="020B0604020202020204" pitchFamily="34" charset="0"/>
                          <a:ea typeface="+mn-ea"/>
                          <a:cs typeface="Arial" panose="020B0604020202020204" pitchFamily="34" charset="0"/>
                        </a:rPr>
                        <a:t> </a:t>
                      </a:r>
                    </a:p>
                    <a:p>
                      <a:r>
                        <a:rPr lang="en-US" sz="1200" b="0" kern="1200" dirty="0">
                          <a:solidFill>
                            <a:schemeClr val="tx1"/>
                          </a:solidFill>
                          <a:effectLst/>
                          <a:latin typeface="Arial" panose="020B0604020202020204" pitchFamily="34" charset="0"/>
                          <a:ea typeface="+mn-ea"/>
                          <a:cs typeface="Arial" panose="020B0604020202020204" pitchFamily="34" charset="0"/>
                        </a:rPr>
                        <a:t>When notes pages are printed and the booklet is opened, you will see the format below. On Side A is an image of the slide, a statement of slide intent (i.e., the target), and then key points and sample talking points. Key points and sample talking points may continue on to Side B when necessary</a:t>
                      </a:r>
                      <a:r>
                        <a:rPr lang="en-US" sz="1200" b="0" kern="1200" baseline="0" dirty="0">
                          <a:solidFill>
                            <a:schemeClr val="tx1"/>
                          </a:solidFill>
                          <a:effectLst/>
                          <a:latin typeface="Arial" panose="020B0604020202020204" pitchFamily="34" charset="0"/>
                          <a:ea typeface="+mn-ea"/>
                          <a:cs typeface="Arial" panose="020B0604020202020204" pitchFamily="34" charset="0"/>
                        </a:rPr>
                        <a:t>.</a:t>
                      </a:r>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The key points are highlighted in yellow and they briefly describe what must be covered to meet the intent of the slide. These are followed by more details or instructions. </a:t>
                      </a:r>
                    </a:p>
                    <a:p>
                      <a:r>
                        <a:rPr lang="en-US" sz="1200" b="0" kern="1200" dirty="0">
                          <a:solidFill>
                            <a:schemeClr val="tx1"/>
                          </a:solidFill>
                          <a:effectLst/>
                          <a:latin typeface="Arial" panose="020B0604020202020204" pitchFamily="34" charset="0"/>
                          <a:ea typeface="+mn-ea"/>
                          <a:cs typeface="Arial" panose="020B0604020202020204" pitchFamily="34" charset="0"/>
                        </a:rPr>
                        <a:t> </a:t>
                      </a:r>
                    </a:p>
                    <a:p>
                      <a:r>
                        <a:rPr lang="en-US" sz="1200" b="0" kern="1200" dirty="0">
                          <a:solidFill>
                            <a:schemeClr val="tx1"/>
                          </a:solidFill>
                          <a:effectLst/>
                          <a:latin typeface="Arial" panose="020B0604020202020204" pitchFamily="34" charset="0"/>
                          <a:ea typeface="+mn-ea"/>
                          <a:cs typeface="Arial" panose="020B0604020202020204" pitchFamily="34" charset="0"/>
                        </a:rPr>
                        <a:t>The key points tell you </a:t>
                      </a:r>
                      <a:r>
                        <a:rPr lang="en-US" sz="1200" b="0" i="1" u="sng" kern="1200" dirty="0">
                          <a:solidFill>
                            <a:schemeClr val="tx1"/>
                          </a:solidFill>
                          <a:effectLst/>
                          <a:latin typeface="Arial" panose="020B0604020202020204" pitchFamily="34" charset="0"/>
                          <a:ea typeface="+mn-ea"/>
                          <a:cs typeface="Arial" panose="020B0604020202020204" pitchFamily="34" charset="0"/>
                        </a:rPr>
                        <a:t>what you need to do</a:t>
                      </a:r>
                      <a:r>
                        <a:rPr lang="en-US" sz="1200" b="0" kern="1200" dirty="0">
                          <a:solidFill>
                            <a:schemeClr val="tx1"/>
                          </a:solidFill>
                          <a:effectLst/>
                          <a:latin typeface="Arial" panose="020B0604020202020204" pitchFamily="34" charset="0"/>
                          <a:ea typeface="+mn-ea"/>
                          <a:cs typeface="Arial" panose="020B0604020202020204" pitchFamily="34" charset="0"/>
                        </a:rPr>
                        <a:t>, while the bulleted notes explain </a:t>
                      </a:r>
                      <a:r>
                        <a:rPr lang="en-US" sz="1200" b="0" i="1" u="sng" kern="1200" dirty="0">
                          <a:solidFill>
                            <a:schemeClr val="tx1"/>
                          </a:solidFill>
                          <a:effectLst/>
                          <a:latin typeface="Arial" panose="020B0604020202020204" pitchFamily="34" charset="0"/>
                          <a:ea typeface="+mn-ea"/>
                          <a:cs typeface="Arial" panose="020B0604020202020204" pitchFamily="34" charset="0"/>
                        </a:rPr>
                        <a:t>how to do it</a:t>
                      </a:r>
                      <a:r>
                        <a:rPr lang="en-US" sz="1200" b="0" kern="1200" dirty="0">
                          <a:solidFill>
                            <a:schemeClr val="tx1"/>
                          </a:solidFill>
                          <a:effectLst/>
                          <a:latin typeface="Arial" panose="020B0604020202020204" pitchFamily="34" charset="0"/>
                          <a:ea typeface="+mn-ea"/>
                          <a:cs typeface="Arial" panose="020B0604020202020204" pitchFamily="34" charset="0"/>
                        </a:rPr>
                        <a:t>. </a:t>
                      </a: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When you start preparing to train the module, you should read all of the detailed information. When you become more familiar with the material, the highlighted key points will be enough to remind you how to train each slide effectively.</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2" name="Picture 1"/>
          <p:cNvPicPr>
            <a:picLocks noChangeAspect="1"/>
          </p:cNvPicPr>
          <p:nvPr/>
        </p:nvPicPr>
        <p:blipFill>
          <a:blip r:embed="rId3"/>
          <a:stretch>
            <a:fillRect/>
          </a:stretch>
        </p:blipFill>
        <p:spPr>
          <a:xfrm>
            <a:off x="845794" y="4348219"/>
            <a:ext cx="2523444" cy="3411233"/>
          </a:xfrm>
          <a:prstGeom prst="rect">
            <a:avLst/>
          </a:prstGeom>
          <a:ln>
            <a:solidFill>
              <a:schemeClr val="tx1"/>
            </a:solidFill>
          </a:ln>
        </p:spPr>
      </p:pic>
      <p:pic>
        <p:nvPicPr>
          <p:cNvPr id="3" name="Picture 2"/>
          <p:cNvPicPr>
            <a:picLocks noChangeAspect="1"/>
          </p:cNvPicPr>
          <p:nvPr/>
        </p:nvPicPr>
        <p:blipFill>
          <a:blip r:embed="rId4"/>
          <a:stretch>
            <a:fillRect/>
          </a:stretch>
        </p:blipFill>
        <p:spPr>
          <a:xfrm>
            <a:off x="3536951" y="4348219"/>
            <a:ext cx="2511515" cy="3411233"/>
          </a:xfrm>
          <a:prstGeom prst="rect">
            <a:avLst/>
          </a:prstGeom>
          <a:ln>
            <a:solidFill>
              <a:schemeClr val="tx1"/>
            </a:solidFill>
          </a:ln>
        </p:spPr>
      </p:pic>
      <p:sp>
        <p:nvSpPr>
          <p:cNvPr id="7" name="TextBox 6">
            <a:extLst>
              <a:ext uri="{FF2B5EF4-FFF2-40B4-BE49-F238E27FC236}">
                <a16:creationId xmlns:a16="http://schemas.microsoft.com/office/drawing/2014/main" id="{ED39B519-7FC5-6F88-8147-5BEEB70B785C}"/>
              </a:ext>
            </a:extLst>
          </p:cNvPr>
          <p:cNvSpPr txBox="1"/>
          <p:nvPr/>
        </p:nvSpPr>
        <p:spPr>
          <a:xfrm>
            <a:off x="2278743" y="44305"/>
            <a:ext cx="4545572" cy="261967"/>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Training for DA Civilians- Practicing Ask Care Escort</a:t>
            </a:r>
          </a:p>
        </p:txBody>
      </p:sp>
    </p:spTree>
    <p:extLst>
      <p:ext uri="{BB962C8B-B14F-4D97-AF65-F5344CB8AC3E}">
        <p14:creationId xmlns:p14="http://schemas.microsoft.com/office/powerpoint/2010/main" val="2820636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2_Title_Slide_Dark">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4000" cy="6872077"/>
          </a:xfrm>
          <a:prstGeom prst="rect">
            <a:avLst/>
          </a:prstGeom>
        </p:spPr>
      </p:pic>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l="10761" t="9448" r="45043" b="9448"/>
          <a:stretch/>
        </p:blipFill>
        <p:spPr>
          <a:xfrm>
            <a:off x="-8021" y="3693897"/>
            <a:ext cx="9152021" cy="1473960"/>
          </a:xfrm>
          <a:prstGeom prst="rect">
            <a:avLst/>
          </a:prstGeom>
        </p:spPr>
      </p:pic>
      <p:pic>
        <p:nvPicPr>
          <p:cNvPr id="15"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l="1660" r="-32"/>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6" name="Text Placeholder 7"/>
          <p:cNvSpPr>
            <a:spLocks noGrp="1"/>
          </p:cNvSpPr>
          <p:nvPr>
            <p:ph type="body" sz="quarter" idx="14"/>
          </p:nvPr>
        </p:nvSpPr>
        <p:spPr>
          <a:xfrm>
            <a:off x="312047" y="4547973"/>
            <a:ext cx="7041254" cy="294268"/>
          </a:xfrm>
          <a:noFill/>
          <a:ln w="9525">
            <a:noFill/>
            <a:miter lim="800000"/>
            <a:headEnd/>
            <a:tailEnd/>
          </a:ln>
        </p:spPr>
        <p:txBody>
          <a:bodyPr/>
          <a:lstStyle>
            <a:lvl1pPr>
              <a:lnSpc>
                <a:spcPts val="2000"/>
              </a:lnSpc>
              <a:defRPr lang="en-US" sz="1600" b="0" kern="1200" cap="all" baseline="0" dirty="0" smtClean="0">
                <a:solidFill>
                  <a:schemeClr val="bg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3" name="Content Placeholder 2"/>
          <p:cNvSpPr>
            <a:spLocks noGrp="1"/>
          </p:cNvSpPr>
          <p:nvPr>
            <p:ph sz="quarter" idx="15"/>
          </p:nvPr>
        </p:nvSpPr>
        <p:spPr>
          <a:xfrm>
            <a:off x="312047" y="3991229"/>
            <a:ext cx="7041253" cy="514035"/>
          </a:xfrm>
        </p:spPr>
        <p:txBody>
          <a:bodyPr/>
          <a:lstStyle>
            <a:lvl1pPr>
              <a:defRPr sz="1600" cap="all" baseline="0">
                <a:solidFill>
                  <a:schemeClr val="bg1"/>
                </a:solidFill>
              </a:defRPr>
            </a:lvl1pPr>
          </a:lstStyle>
          <a:p>
            <a:pPr lvl="0"/>
            <a:endParaRPr lang="en-US" dirty="0"/>
          </a:p>
        </p:txBody>
      </p:sp>
      <p:sp>
        <p:nvSpPr>
          <p:cNvPr id="17" name="Rectangle 16"/>
          <p:cNvSpPr/>
          <p:nvPr userDrawn="1"/>
        </p:nvSpPr>
        <p:spPr>
          <a:xfrm>
            <a:off x="0" y="6475466"/>
            <a:ext cx="9144000" cy="396611"/>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l="2685" r="94877"/>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9980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R2_Title_Slide_Dark">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l="10761" t="9448" r="45043" b="9448"/>
          <a:stretch/>
        </p:blipFill>
        <p:spPr>
          <a:xfrm>
            <a:off x="-8021" y="3693897"/>
            <a:ext cx="9152021" cy="1473960"/>
          </a:xfrm>
          <a:prstGeom prst="rect">
            <a:avLst/>
          </a:prstGeom>
        </p:spPr>
      </p:pic>
      <p:pic>
        <p:nvPicPr>
          <p:cNvPr id="15"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660" r="-32"/>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6" name="Text Placeholder 7"/>
          <p:cNvSpPr>
            <a:spLocks noGrp="1"/>
          </p:cNvSpPr>
          <p:nvPr>
            <p:ph type="body" sz="quarter" idx="14"/>
          </p:nvPr>
        </p:nvSpPr>
        <p:spPr>
          <a:xfrm>
            <a:off x="312047" y="4547973"/>
            <a:ext cx="7041254" cy="294268"/>
          </a:xfrm>
          <a:prstGeom prst="rect">
            <a:avLst/>
          </a:prstGeom>
          <a:noFill/>
          <a:ln w="9525">
            <a:noFill/>
            <a:miter lim="800000"/>
            <a:headEnd/>
            <a:tailEnd/>
          </a:ln>
        </p:spPr>
        <p:txBody>
          <a:bodyPr/>
          <a:lstStyle>
            <a:lvl1pPr>
              <a:lnSpc>
                <a:spcPts val="2000"/>
              </a:lnSpc>
              <a:defRPr lang="en-US" sz="1600" b="0" kern="1200" cap="all" baseline="0" dirty="0" smtClean="0">
                <a:solidFill>
                  <a:schemeClr val="bg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3" name="Content Placeholder 2"/>
          <p:cNvSpPr>
            <a:spLocks noGrp="1"/>
          </p:cNvSpPr>
          <p:nvPr>
            <p:ph sz="quarter" idx="15"/>
          </p:nvPr>
        </p:nvSpPr>
        <p:spPr>
          <a:xfrm>
            <a:off x="312047" y="3991229"/>
            <a:ext cx="7041253" cy="514035"/>
          </a:xfrm>
          <a:prstGeom prst="rect">
            <a:avLst/>
          </a:prstGeom>
        </p:spPr>
        <p:txBody>
          <a:bodyPr/>
          <a:lstStyle>
            <a:lvl1pPr>
              <a:defRPr sz="1600" cap="all" baseline="0">
                <a:solidFill>
                  <a:schemeClr val="bg1"/>
                </a:solidFill>
              </a:defRPr>
            </a:lvl1pPr>
          </a:lstStyle>
          <a:p>
            <a:pPr lvl="0"/>
            <a:endParaRPr lang="en-US" dirty="0"/>
          </a:p>
        </p:txBody>
      </p:sp>
      <p:sp>
        <p:nvSpPr>
          <p:cNvPr id="17" name="Rectangle 16"/>
          <p:cNvSpPr/>
          <p:nvPr userDrawn="1"/>
        </p:nvSpPr>
        <p:spPr>
          <a:xfrm>
            <a:off x="-8023" y="6475118"/>
            <a:ext cx="9152023" cy="39695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685" r="94877"/>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2"/>
          <p:cNvSpPr txBox="1">
            <a:spLocks/>
          </p:cNvSpPr>
          <p:nvPr userDrawn="1"/>
        </p:nvSpPr>
        <p:spPr>
          <a:xfrm>
            <a:off x="3177339" y="662146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fontAlgn="base" hangingPunct="0">
              <a:spcBef>
                <a:spcPct val="0"/>
              </a:spcBef>
              <a:spcAft>
                <a:spcPct val="0"/>
              </a:spcAft>
            </a:pPr>
            <a:r>
              <a:rPr lang="en-US" sz="1100" b="1" dirty="0">
                <a:solidFill>
                  <a:srgbClr val="FFFFFF"/>
                </a:solidFill>
                <a:latin typeface="Arial" panose="020B0604020202020204" pitchFamily="34" charset="0"/>
                <a:ea typeface="ＭＳ Ｐゴシック" panose="020B0600070205080204" pitchFamily="34" charset="-128"/>
              </a:rPr>
              <a:t>FOUO</a:t>
            </a:r>
          </a:p>
          <a:p>
            <a:endParaRPr lang="en-US" dirty="0"/>
          </a:p>
        </p:txBody>
      </p:sp>
    </p:spTree>
    <p:extLst>
      <p:ext uri="{BB962C8B-B14F-4D97-AF65-F5344CB8AC3E}">
        <p14:creationId xmlns:p14="http://schemas.microsoft.com/office/powerpoint/2010/main" val="2418342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R2_Title_Slide_Ligh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28187" r="37478"/>
          <a:stretch/>
        </p:blipFill>
        <p:spPr>
          <a:xfrm>
            <a:off x="0" y="3325565"/>
            <a:ext cx="9144000" cy="2329808"/>
          </a:xfrm>
          <a:prstGeom prst="rect">
            <a:avLst/>
          </a:prstGeom>
        </p:spPr>
      </p:pic>
      <p:pic>
        <p:nvPicPr>
          <p:cNvPr id="15"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660" r="-32"/>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17" name="Rectangle 16"/>
          <p:cNvSpPr/>
          <p:nvPr userDrawn="1"/>
        </p:nvSpPr>
        <p:spPr>
          <a:xfrm>
            <a:off x="1" y="6461041"/>
            <a:ext cx="9144000" cy="39695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685" r="94877"/>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7"/>
          <p:cNvSpPr>
            <a:spLocks noGrp="1"/>
          </p:cNvSpPr>
          <p:nvPr>
            <p:ph type="body" sz="quarter" idx="14"/>
          </p:nvPr>
        </p:nvSpPr>
        <p:spPr>
          <a:xfrm>
            <a:off x="312047" y="4547973"/>
            <a:ext cx="7041254" cy="294268"/>
          </a:xfrm>
          <a:prstGeom prst="rect">
            <a:avLst/>
          </a:prstGeom>
          <a:noFill/>
          <a:ln w="9525">
            <a:noFill/>
            <a:miter lim="800000"/>
            <a:headEnd/>
            <a:tailEnd/>
          </a:ln>
        </p:spPr>
        <p:txBody>
          <a:bodyPr/>
          <a:lstStyle>
            <a:lvl1pPr>
              <a:lnSpc>
                <a:spcPts val="2000"/>
              </a:lnSpc>
              <a:defRPr lang="en-US" sz="1600" b="0" kern="1200" cap="all" baseline="0" dirty="0" smtClean="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19" name="Content Placeholder 2"/>
          <p:cNvSpPr>
            <a:spLocks noGrp="1"/>
          </p:cNvSpPr>
          <p:nvPr>
            <p:ph sz="quarter" idx="15"/>
          </p:nvPr>
        </p:nvSpPr>
        <p:spPr>
          <a:xfrm>
            <a:off x="312047" y="3991229"/>
            <a:ext cx="7041253" cy="514035"/>
          </a:xfrm>
          <a:prstGeom prst="rect">
            <a:avLst/>
          </a:prstGeom>
        </p:spPr>
        <p:txBody>
          <a:bodyPr/>
          <a:lstStyle>
            <a:lvl1pPr>
              <a:defRPr sz="1600" cap="all" baseline="0">
                <a:solidFill>
                  <a:schemeClr val="tx1"/>
                </a:solidFill>
              </a:defRPr>
            </a:lvl1pPr>
          </a:lstStyle>
          <a:p>
            <a:pPr lvl="0"/>
            <a:endParaRPr lang="en-US" dirty="0"/>
          </a:p>
        </p:txBody>
      </p:sp>
      <p:sp>
        <p:nvSpPr>
          <p:cNvPr id="12" name="Footer Placeholder 2"/>
          <p:cNvSpPr txBox="1">
            <a:spLocks/>
          </p:cNvSpPr>
          <p:nvPr userDrawn="1"/>
        </p:nvSpPr>
        <p:spPr>
          <a:xfrm>
            <a:off x="3177339" y="662146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fontAlgn="base" hangingPunct="0">
              <a:spcBef>
                <a:spcPct val="0"/>
              </a:spcBef>
              <a:spcAft>
                <a:spcPct val="0"/>
              </a:spcAft>
            </a:pPr>
            <a:r>
              <a:rPr lang="en-US" sz="1100" b="1" dirty="0">
                <a:solidFill>
                  <a:srgbClr val="FFFFFF"/>
                </a:solidFill>
                <a:latin typeface="Arial" panose="020B0604020202020204" pitchFamily="34" charset="0"/>
                <a:ea typeface="ＭＳ Ｐゴシック" panose="020B0600070205080204" pitchFamily="34" charset="-128"/>
              </a:rPr>
              <a:t>FOUO</a:t>
            </a:r>
          </a:p>
          <a:p>
            <a:endParaRPr lang="en-US" dirty="0"/>
          </a:p>
        </p:txBody>
      </p:sp>
    </p:spTree>
    <p:extLst>
      <p:ext uri="{BB962C8B-B14F-4D97-AF65-F5344CB8AC3E}">
        <p14:creationId xmlns:p14="http://schemas.microsoft.com/office/powerpoint/2010/main" val="270730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2_Transition_Slide">
    <p:spTree>
      <p:nvGrpSpPr>
        <p:cNvPr id="1" name=""/>
        <p:cNvGrpSpPr/>
        <p:nvPr/>
      </p:nvGrpSpPr>
      <p:grpSpPr>
        <a:xfrm>
          <a:off x="0" y="0"/>
          <a:ext cx="0" cy="0"/>
          <a:chOff x="0" y="0"/>
          <a:chExt cx="0" cy="0"/>
        </a:xfrm>
      </p:grpSpPr>
      <p:pic>
        <p:nvPicPr>
          <p:cNvPr id="10"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2618" r="20238"/>
          <a:stretch/>
        </p:blipFill>
        <p:spPr bwMode="auto">
          <a:xfrm>
            <a:off x="300248" y="3379572"/>
            <a:ext cx="7053052"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Placeholder 1"/>
          <p:cNvSpPr>
            <a:spLocks noGrp="1"/>
          </p:cNvSpPr>
          <p:nvPr>
            <p:ph type="title"/>
          </p:nvPr>
        </p:nvSpPr>
        <p:spPr bwMode="auto">
          <a:xfrm>
            <a:off x="304800" y="2147673"/>
            <a:ext cx="7257923" cy="1285874"/>
          </a:xfrm>
          <a:prstGeom prst="rect">
            <a:avLst/>
          </a:prstGeom>
          <a:noFill/>
          <a:ln w="9525">
            <a:noFill/>
            <a:miter lim="800000"/>
            <a:headEnd/>
            <a:tailEnd/>
          </a:ln>
        </p:spPr>
        <p:txBody>
          <a:bodyPr anchor="b"/>
          <a:lstStyle>
            <a:lvl1pPr>
              <a:defRPr sz="4000" baseline="0">
                <a:solidFill>
                  <a:schemeClr val="tx1"/>
                </a:solidFill>
              </a:defRPr>
            </a:lvl1pPr>
          </a:lstStyle>
          <a:p>
            <a:pPr lvl="0"/>
            <a:r>
              <a:rPr lang="en-US"/>
              <a:t>Click to edit Master title style</a:t>
            </a:r>
            <a:endParaRPr lang="en-US" dirty="0"/>
          </a:p>
        </p:txBody>
      </p:sp>
      <p:sp>
        <p:nvSpPr>
          <p:cNvPr id="6" name="Text Placeholder 5"/>
          <p:cNvSpPr>
            <a:spLocks noGrp="1"/>
          </p:cNvSpPr>
          <p:nvPr>
            <p:ph type="body" sz="quarter" idx="12" hasCustomPrompt="1"/>
          </p:nvPr>
        </p:nvSpPr>
        <p:spPr>
          <a:xfrm>
            <a:off x="304800" y="3693897"/>
            <a:ext cx="7257923" cy="854075"/>
          </a:xfrm>
          <a:prstGeom prst="rect">
            <a:avLst/>
          </a:prstGeom>
        </p:spPr>
        <p:txBody>
          <a:bodyPr/>
          <a:lstStyle>
            <a:lvl1pPr>
              <a:defRPr sz="2000" b="0" cap="all" baseline="0"/>
            </a:lvl1pPr>
          </a:lstStyle>
          <a:p>
            <a:pPr lvl="0"/>
            <a:r>
              <a:rPr lang="en-US" dirty="0"/>
              <a:t>CLICK TO EDIT MASTER TEXT STYLES</a:t>
            </a:r>
          </a:p>
        </p:txBody>
      </p:sp>
    </p:spTree>
    <p:extLst>
      <p:ext uri="{BB962C8B-B14F-4D97-AF65-F5344CB8AC3E}">
        <p14:creationId xmlns:p14="http://schemas.microsoft.com/office/powerpoint/2010/main" val="59318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2_TitleAndContent">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304800" y="1228725"/>
            <a:ext cx="8605838" cy="4714874"/>
          </a:xfrm>
          <a:prstGeom prst="rect">
            <a:avLst/>
          </a:prstGeom>
          <a:noFill/>
          <a:ln w="9525">
            <a:noFill/>
            <a:miter lim="800000"/>
            <a:headEnd/>
            <a:tailEnd/>
          </a:ln>
        </p:spPr>
        <p:txBody>
          <a:bodyPr/>
          <a:lstStyle>
            <a:lvl1pPr marL="0" indent="0">
              <a:buNone/>
              <a:defRPr sz="1400">
                <a:solidFill>
                  <a:schemeClr val="tx1"/>
                </a:solidFill>
              </a:defRPr>
            </a:lvl1pPr>
            <a:lvl2pPr>
              <a:defRPr sz="14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itle Placeholder 1"/>
          <p:cNvSpPr>
            <a:spLocks noGrp="1"/>
          </p:cNvSpPr>
          <p:nvPr>
            <p:ph type="title"/>
          </p:nvPr>
        </p:nvSpPr>
        <p:spPr bwMode="auto">
          <a:xfrm>
            <a:off x="993567" y="266263"/>
            <a:ext cx="7175586" cy="457200"/>
          </a:xfrm>
          <a:prstGeom prst="rect">
            <a:avLst/>
          </a:prstGeom>
          <a:noFill/>
          <a:ln w="9525">
            <a:noFill/>
            <a:miter lim="800000"/>
            <a:headEnd/>
            <a:tailEnd/>
          </a:ln>
        </p:spPr>
        <p:txBody>
          <a:bodyPr/>
          <a:lstStyle>
            <a:lvl1pPr>
              <a:defRPr sz="2400"/>
            </a:lvl1pPr>
          </a:lstStyle>
          <a:p>
            <a:pPr lvl="0"/>
            <a:r>
              <a:rPr lang="en-US"/>
              <a:t>Click to edit Master title style</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8520" y="636940"/>
            <a:ext cx="7196855" cy="310364"/>
          </a:xfrm>
          <a:prstGeom prst="rect">
            <a:avLst/>
          </a:prstGeom>
        </p:spPr>
      </p:pic>
    </p:spTree>
    <p:extLst>
      <p:ext uri="{BB962C8B-B14F-4D97-AF65-F5344CB8AC3E}">
        <p14:creationId xmlns:p14="http://schemas.microsoft.com/office/powerpoint/2010/main" val="1400257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2_Title_Only">
    <p:spTree>
      <p:nvGrpSpPr>
        <p:cNvPr id="1" name=""/>
        <p:cNvGrpSpPr/>
        <p:nvPr/>
      </p:nvGrpSpPr>
      <p:grpSpPr>
        <a:xfrm>
          <a:off x="0" y="0"/>
          <a:ext cx="0" cy="0"/>
          <a:chOff x="0" y="0"/>
          <a:chExt cx="0" cy="0"/>
        </a:xfrm>
      </p:grpSpPr>
      <p:sp>
        <p:nvSpPr>
          <p:cNvPr id="10" name="Title Placeholder 1"/>
          <p:cNvSpPr>
            <a:spLocks noGrp="1"/>
          </p:cNvSpPr>
          <p:nvPr>
            <p:ph type="title"/>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a:t>Click to edit Master 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8520" y="636940"/>
            <a:ext cx="7196855" cy="310364"/>
          </a:xfrm>
          <a:prstGeom prst="rect">
            <a:avLst/>
          </a:prstGeom>
        </p:spPr>
      </p:pic>
    </p:spTree>
    <p:extLst>
      <p:ext uri="{BB962C8B-B14F-4D97-AF65-F5344CB8AC3E}">
        <p14:creationId xmlns:p14="http://schemas.microsoft.com/office/powerpoint/2010/main" val="1137636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2_Blank_With_Header_and_Footer">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dirty="0"/>
              <a:t>BLANK SLIDE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8520" y="636940"/>
            <a:ext cx="7196855" cy="310364"/>
          </a:xfrm>
          <a:prstGeom prst="rect">
            <a:avLst/>
          </a:prstGeom>
        </p:spPr>
      </p:pic>
    </p:spTree>
    <p:extLst>
      <p:ext uri="{BB962C8B-B14F-4D97-AF65-F5344CB8AC3E}">
        <p14:creationId xmlns:p14="http://schemas.microsoft.com/office/powerpoint/2010/main" val="568218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R2_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8596280" y="6445769"/>
            <a:ext cx="420688" cy="420688"/>
          </a:xfrm>
          <a:prstGeom prst="rect">
            <a:avLst/>
          </a:prstGeom>
        </p:spPr>
        <p:txBody>
          <a:bodyPr vert="horz" wrap="square" lIns="91440" tIns="45720" rIns="91440" bIns="45720" numCol="1" anchor="ctr" anchorCtr="0" compatLnSpc="1">
            <a:prstTxWarp prst="textNoShape">
              <a:avLst/>
            </a:prstTxWarp>
          </a:bodyPr>
          <a:lstStyle>
            <a:lvl1pPr eaLnBrk="1" hangingPunct="1">
              <a:defRPr sz="1100" smtClean="0">
                <a:solidFill>
                  <a:schemeClr val="tx1"/>
                </a:solidFill>
                <a:latin typeface="Arial" charset="0"/>
                <a:ea typeface="ＭＳ Ｐゴシック" charset="-128"/>
              </a:defRPr>
            </a:lvl1pPr>
          </a:lstStyle>
          <a:p>
            <a:pPr>
              <a:defRPr/>
            </a:pPr>
            <a:fld id="{28D604B7-7F2E-4598-97D7-C78FF17369B4}" type="slidenum">
              <a:rPr lang="en-US" altLang="en-US" smtClean="0"/>
              <a:pPr>
                <a:defRPr/>
              </a:pPr>
              <a:t>‹#›</a:t>
            </a:fld>
            <a:endParaRPr lang="en-US" altLang="en-US" dirty="0"/>
          </a:p>
        </p:txBody>
      </p:sp>
    </p:spTree>
    <p:extLst>
      <p:ext uri="{BB962C8B-B14F-4D97-AF65-F5344CB8AC3E}">
        <p14:creationId xmlns:p14="http://schemas.microsoft.com/office/powerpoint/2010/main" val="2771589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Hidden Slide Layout">
    <p:spTree>
      <p:nvGrpSpPr>
        <p:cNvPr id="1" name=""/>
        <p:cNvGrpSpPr/>
        <p:nvPr/>
      </p:nvGrpSpPr>
      <p:grpSpPr>
        <a:xfrm>
          <a:off x="0" y="0"/>
          <a:ext cx="0" cy="0"/>
          <a:chOff x="0" y="0"/>
          <a:chExt cx="0" cy="0"/>
        </a:xfrm>
      </p:grpSpPr>
      <p:grpSp>
        <p:nvGrpSpPr>
          <p:cNvPr id="5" name="Group 6"/>
          <p:cNvGrpSpPr>
            <a:grpSpLocks/>
          </p:cNvGrpSpPr>
          <p:nvPr userDrawn="1"/>
        </p:nvGrpSpPr>
        <p:grpSpPr bwMode="auto">
          <a:xfrm>
            <a:off x="515938" y="6388100"/>
            <a:ext cx="1487487" cy="334963"/>
            <a:chOff x="584463" y="6287678"/>
            <a:chExt cx="2204673" cy="497413"/>
          </a:xfrm>
        </p:grpSpPr>
        <p:sp>
          <p:nvSpPr>
            <p:cNvPr id="6" name="Rectangle 5"/>
            <p:cNvSpPr/>
            <p:nvPr userDrawn="1"/>
          </p:nvSpPr>
          <p:spPr>
            <a:xfrm>
              <a:off x="584463" y="6287678"/>
              <a:ext cx="2204673" cy="497413"/>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fontAlgn="base">
                <a:spcBef>
                  <a:spcPct val="0"/>
                </a:spcBef>
                <a:spcAft>
                  <a:spcPct val="0"/>
                </a:spcAft>
                <a:defRPr/>
              </a:pPr>
              <a:endParaRPr lang="en-US" dirty="0">
                <a:solidFill>
                  <a:prstClr val="black"/>
                </a:solidFill>
              </a:endParaRPr>
            </a:p>
          </p:txBody>
        </p:sp>
        <p:pic>
          <p:nvPicPr>
            <p:cNvPr id="7"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4881" y="6313277"/>
              <a:ext cx="1923837" cy="44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itle 3"/>
          <p:cNvSpPr>
            <a:spLocks noGrp="1"/>
          </p:cNvSpPr>
          <p:nvPr>
            <p:ph type="title"/>
          </p:nvPr>
        </p:nvSpPr>
        <p:spPr>
          <a:xfrm>
            <a:off x="1461406" y="391886"/>
            <a:ext cx="7053943" cy="1071789"/>
          </a:xfrm>
          <a:prstGeom prst="rect">
            <a:avLst/>
          </a:prstGeom>
        </p:spPr>
        <p:txBody>
          <a:bodyPr/>
          <a:lstStyle/>
          <a:p>
            <a:r>
              <a:rPr lang="en-US"/>
              <a:t>Click to edit Master title style</a:t>
            </a:r>
            <a:endParaRPr lang="en-US" dirty="0"/>
          </a:p>
        </p:txBody>
      </p:sp>
      <p:sp>
        <p:nvSpPr>
          <p:cNvPr id="8" name="Content Placeholder 2"/>
          <p:cNvSpPr>
            <a:spLocks noGrp="1"/>
          </p:cNvSpPr>
          <p:nvPr>
            <p:ph idx="1"/>
          </p:nvPr>
        </p:nvSpPr>
        <p:spPr>
          <a:xfrm>
            <a:off x="628650" y="1909011"/>
            <a:ext cx="7886700" cy="4203031"/>
          </a:xfrm>
          <a:prstGeom prst="rect">
            <a:avLst/>
          </a:prstGeom>
        </p:spPr>
        <p:txBody>
          <a:bodyPr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4"/>
          <p:cNvSpPr>
            <a:spLocks noGrp="1"/>
          </p:cNvSpPr>
          <p:nvPr>
            <p:ph type="sldNum" sz="quarter" idx="10"/>
          </p:nvPr>
        </p:nvSpPr>
        <p:spPr/>
        <p:txBody>
          <a:bodyPr/>
          <a:lstStyle>
            <a:lvl1pPr>
              <a:defRPr/>
            </a:lvl1pPr>
          </a:lstStyle>
          <a:p>
            <a:pPr>
              <a:defRPr/>
            </a:pPr>
            <a:fld id="{DF44A2C8-B7B8-4D53-B00F-746F93B651D5}" type="slidenum">
              <a:rPr lang="en-US">
                <a:solidFill>
                  <a:srgbClr val="303030"/>
                </a:solidFill>
              </a:rPr>
              <a:pPr>
                <a:defRPr/>
              </a:pPr>
              <a:t>‹#›</a:t>
            </a:fld>
            <a:endParaRPr lang="en-US" dirty="0">
              <a:solidFill>
                <a:srgbClr val="303030"/>
              </a:solidFill>
            </a:endParaRPr>
          </a:p>
        </p:txBody>
      </p:sp>
    </p:spTree>
    <p:extLst>
      <p:ext uri="{BB962C8B-B14F-4D97-AF65-F5344CB8AC3E}">
        <p14:creationId xmlns:p14="http://schemas.microsoft.com/office/powerpoint/2010/main" val="3530190711"/>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Tree>
    <p:extLst>
      <p:ext uri="{BB962C8B-B14F-4D97-AF65-F5344CB8AC3E}">
        <p14:creationId xmlns:p14="http://schemas.microsoft.com/office/powerpoint/2010/main" val="41182484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425566" y="3969"/>
            <a:ext cx="6718434" cy="66278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Tree>
    <p:extLst>
      <p:ext uri="{BB962C8B-B14F-4D97-AF65-F5344CB8AC3E}">
        <p14:creationId xmlns:p14="http://schemas.microsoft.com/office/powerpoint/2010/main" val="3334830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R2_Title_Slide_Light">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4000" cy="6872077"/>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8187" r="37478"/>
          <a:stretch/>
        </p:blipFill>
        <p:spPr>
          <a:xfrm>
            <a:off x="0" y="3325565"/>
            <a:ext cx="9144000" cy="2329808"/>
          </a:xfrm>
          <a:prstGeom prst="rect">
            <a:avLst/>
          </a:prstGeom>
        </p:spPr>
      </p:pic>
      <p:pic>
        <p:nvPicPr>
          <p:cNvPr id="15"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l="1660" r="-32"/>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17" name="Rectangle 16"/>
          <p:cNvSpPr/>
          <p:nvPr userDrawn="1"/>
        </p:nvSpPr>
        <p:spPr>
          <a:xfrm>
            <a:off x="0" y="6475466"/>
            <a:ext cx="9144000" cy="396611"/>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l="2685" r="94877"/>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7"/>
          <p:cNvSpPr>
            <a:spLocks noGrp="1"/>
          </p:cNvSpPr>
          <p:nvPr>
            <p:ph type="body" sz="quarter" idx="14"/>
          </p:nvPr>
        </p:nvSpPr>
        <p:spPr>
          <a:xfrm>
            <a:off x="312047" y="4547973"/>
            <a:ext cx="7041254" cy="294268"/>
          </a:xfrm>
          <a:noFill/>
          <a:ln w="9525">
            <a:noFill/>
            <a:miter lim="800000"/>
            <a:headEnd/>
            <a:tailEnd/>
          </a:ln>
        </p:spPr>
        <p:txBody>
          <a:bodyPr/>
          <a:lstStyle>
            <a:lvl1pPr>
              <a:lnSpc>
                <a:spcPts val="2000"/>
              </a:lnSpc>
              <a:defRPr lang="en-US" sz="1600" b="0" kern="1200" cap="all" baseline="0" dirty="0" smtClean="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19" name="Content Placeholder 2"/>
          <p:cNvSpPr>
            <a:spLocks noGrp="1"/>
          </p:cNvSpPr>
          <p:nvPr>
            <p:ph sz="quarter" idx="15"/>
          </p:nvPr>
        </p:nvSpPr>
        <p:spPr>
          <a:xfrm>
            <a:off x="312047" y="3991229"/>
            <a:ext cx="7041253" cy="514035"/>
          </a:xfrm>
        </p:spPr>
        <p:txBody>
          <a:bodyPr/>
          <a:lstStyle>
            <a:lvl1pPr>
              <a:defRPr sz="1600" cap="all" baseline="0">
                <a:solidFill>
                  <a:schemeClr val="tx1"/>
                </a:solidFill>
              </a:defRPr>
            </a:lvl1pPr>
          </a:lstStyle>
          <a:p>
            <a:pPr lvl="0"/>
            <a:endParaRPr lang="en-US" dirty="0"/>
          </a:p>
        </p:txBody>
      </p:sp>
      <p:sp>
        <p:nvSpPr>
          <p:cNvPr id="12" name="Footer Placeholder 2"/>
          <p:cNvSpPr txBox="1">
            <a:spLocks/>
          </p:cNvSpPr>
          <p:nvPr userDrawn="1"/>
        </p:nvSpPr>
        <p:spPr>
          <a:xfrm>
            <a:off x="3177339" y="662146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fontAlgn="base" hangingPunct="0">
              <a:spcBef>
                <a:spcPct val="0"/>
              </a:spcBef>
              <a:spcAft>
                <a:spcPct val="0"/>
              </a:spcAft>
            </a:pPr>
            <a:r>
              <a:rPr lang="en-US" sz="1100" b="1" dirty="0">
                <a:solidFill>
                  <a:srgbClr val="FFFFFF"/>
                </a:solidFill>
                <a:latin typeface="Arial" panose="020B0604020202020204" pitchFamily="34" charset="0"/>
                <a:ea typeface="ＭＳ Ｐゴシック" panose="020B0600070205080204" pitchFamily="34" charset="-128"/>
              </a:rPr>
              <a:t>FOUO</a:t>
            </a:r>
          </a:p>
          <a:p>
            <a:endParaRPr lang="en-US" dirty="0"/>
          </a:p>
        </p:txBody>
      </p:sp>
    </p:spTree>
    <p:extLst>
      <p:ext uri="{BB962C8B-B14F-4D97-AF65-F5344CB8AC3E}">
        <p14:creationId xmlns:p14="http://schemas.microsoft.com/office/powerpoint/2010/main" val="4512735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2425566" y="3969"/>
            <a:ext cx="6718434" cy="66278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Tree>
    <p:extLst>
      <p:ext uri="{BB962C8B-B14F-4D97-AF65-F5344CB8AC3E}">
        <p14:creationId xmlns:p14="http://schemas.microsoft.com/office/powerpoint/2010/main" val="3712616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2_Transition_Slide">
    <p:spTree>
      <p:nvGrpSpPr>
        <p:cNvPr id="1" name=""/>
        <p:cNvGrpSpPr/>
        <p:nvPr/>
      </p:nvGrpSpPr>
      <p:grpSpPr>
        <a:xfrm>
          <a:off x="0" y="0"/>
          <a:ext cx="0" cy="0"/>
          <a:chOff x="0" y="0"/>
          <a:chExt cx="0" cy="0"/>
        </a:xfrm>
      </p:grpSpPr>
      <p:pic>
        <p:nvPicPr>
          <p:cNvPr id="10"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00258" y="3384653"/>
            <a:ext cx="7053031" cy="30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Placeholder 1"/>
          <p:cNvSpPr>
            <a:spLocks noGrp="1"/>
          </p:cNvSpPr>
          <p:nvPr>
            <p:ph type="title"/>
          </p:nvPr>
        </p:nvSpPr>
        <p:spPr bwMode="auto">
          <a:xfrm>
            <a:off x="304800" y="2147673"/>
            <a:ext cx="7257923" cy="1285874"/>
          </a:xfrm>
          <a:prstGeom prst="rect">
            <a:avLst/>
          </a:prstGeom>
          <a:noFill/>
          <a:ln w="9525">
            <a:noFill/>
            <a:miter lim="800000"/>
            <a:headEnd/>
            <a:tailEnd/>
          </a:ln>
        </p:spPr>
        <p:txBody>
          <a:bodyPr anchor="b"/>
          <a:lstStyle>
            <a:lvl1pPr>
              <a:defRPr sz="4000" baseline="0">
                <a:solidFill>
                  <a:schemeClr val="tx1"/>
                </a:solidFill>
              </a:defRPr>
            </a:lvl1pPr>
          </a:lstStyle>
          <a:p>
            <a:pPr lvl="0"/>
            <a:r>
              <a:rPr lang="en-US"/>
              <a:t>Click to edit Master title style</a:t>
            </a:r>
            <a:endParaRPr lang="en-US" dirty="0"/>
          </a:p>
        </p:txBody>
      </p:sp>
      <p:sp>
        <p:nvSpPr>
          <p:cNvPr id="6" name="Text Placeholder 5"/>
          <p:cNvSpPr>
            <a:spLocks noGrp="1"/>
          </p:cNvSpPr>
          <p:nvPr>
            <p:ph type="body" sz="quarter" idx="12" hasCustomPrompt="1"/>
          </p:nvPr>
        </p:nvSpPr>
        <p:spPr>
          <a:xfrm>
            <a:off x="304800" y="3693897"/>
            <a:ext cx="7257923" cy="854075"/>
          </a:xfrm>
        </p:spPr>
        <p:txBody>
          <a:bodyPr/>
          <a:lstStyle>
            <a:lvl1pPr>
              <a:defRPr sz="2000" b="0" cap="all" baseline="0"/>
            </a:lvl1pPr>
          </a:lstStyle>
          <a:p>
            <a:pPr lvl="0"/>
            <a:r>
              <a:rPr lang="en-US" dirty="0"/>
              <a:t>CLICK TO EDIT MASTER TEXT STYLES</a:t>
            </a:r>
          </a:p>
        </p:txBody>
      </p:sp>
    </p:spTree>
    <p:extLst>
      <p:ext uri="{BB962C8B-B14F-4D97-AF65-F5344CB8AC3E}">
        <p14:creationId xmlns:p14="http://schemas.microsoft.com/office/powerpoint/2010/main" val="551757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2_TitleAndContent">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78441" y="1205277"/>
            <a:ext cx="8605838" cy="4714874"/>
          </a:xfrm>
          <a:prstGeom prst="rect">
            <a:avLst/>
          </a:prstGeom>
          <a:noFill/>
          <a:ln w="9525">
            <a:noFill/>
            <a:miter lim="800000"/>
            <a:headEnd/>
            <a:tailEnd/>
          </a:ln>
        </p:spPr>
        <p:txBody>
          <a:bodyPr/>
          <a:lstStyle>
            <a:lvl1pPr marL="0" indent="0">
              <a:buNone/>
              <a:defRPr sz="1400">
                <a:solidFill>
                  <a:schemeClr val="tx1"/>
                </a:solidFill>
              </a:defRPr>
            </a:lvl1pPr>
            <a:lvl2pPr>
              <a:defRPr sz="14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itle Placeholder 1"/>
          <p:cNvSpPr>
            <a:spLocks noGrp="1"/>
          </p:cNvSpPr>
          <p:nvPr>
            <p:ph type="title"/>
          </p:nvPr>
        </p:nvSpPr>
        <p:spPr bwMode="auto">
          <a:xfrm>
            <a:off x="993567" y="266263"/>
            <a:ext cx="7175586" cy="457200"/>
          </a:xfrm>
          <a:prstGeom prst="rect">
            <a:avLst/>
          </a:prstGeom>
          <a:noFill/>
          <a:ln w="9525">
            <a:noFill/>
            <a:miter lim="800000"/>
            <a:headEnd/>
            <a:tailEnd/>
          </a:ln>
        </p:spPr>
        <p:txBody>
          <a:bodyPr/>
          <a:lstStyle>
            <a:lvl1pPr>
              <a:defRPr sz="2400"/>
            </a:lvl1pPr>
          </a:lstStyle>
          <a:p>
            <a:pPr lvl="0"/>
            <a:r>
              <a:rPr lang="en-US" dirty="0"/>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8520" y="636940"/>
            <a:ext cx="7196855" cy="310364"/>
          </a:xfrm>
          <a:prstGeom prst="rect">
            <a:avLst/>
          </a:prstGeom>
        </p:spPr>
      </p:pic>
    </p:spTree>
    <p:extLst>
      <p:ext uri="{BB962C8B-B14F-4D97-AF65-F5344CB8AC3E}">
        <p14:creationId xmlns:p14="http://schemas.microsoft.com/office/powerpoint/2010/main" val="3824279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2_Title_Only">
    <p:spTree>
      <p:nvGrpSpPr>
        <p:cNvPr id="1" name=""/>
        <p:cNvGrpSpPr/>
        <p:nvPr/>
      </p:nvGrpSpPr>
      <p:grpSpPr>
        <a:xfrm>
          <a:off x="0" y="0"/>
          <a:ext cx="0" cy="0"/>
          <a:chOff x="0" y="0"/>
          <a:chExt cx="0" cy="0"/>
        </a:xfrm>
      </p:grpSpPr>
      <p:sp>
        <p:nvSpPr>
          <p:cNvPr id="10" name="Title Placeholder 1"/>
          <p:cNvSpPr>
            <a:spLocks noGrp="1"/>
          </p:cNvSpPr>
          <p:nvPr>
            <p:ph type="title"/>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8520" y="636940"/>
            <a:ext cx="7196855" cy="310364"/>
          </a:xfrm>
          <a:prstGeom prst="rect">
            <a:avLst/>
          </a:prstGeom>
        </p:spPr>
      </p:pic>
    </p:spTree>
    <p:extLst>
      <p:ext uri="{BB962C8B-B14F-4D97-AF65-F5344CB8AC3E}">
        <p14:creationId xmlns:p14="http://schemas.microsoft.com/office/powerpoint/2010/main" val="2199222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2_Blank_With_Header_and_Footer">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dirty="0"/>
              <a:t>BLANK SLIDE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8520" y="636940"/>
            <a:ext cx="7196855" cy="310364"/>
          </a:xfrm>
          <a:prstGeom prst="rect">
            <a:avLst/>
          </a:prstGeom>
        </p:spPr>
      </p:pic>
    </p:spTree>
    <p:extLst>
      <p:ext uri="{BB962C8B-B14F-4D97-AF65-F5344CB8AC3E}">
        <p14:creationId xmlns:p14="http://schemas.microsoft.com/office/powerpoint/2010/main" val="3196597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R2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4" name="Slide Number Placeholder 5"/>
          <p:cNvSpPr>
            <a:spLocks noGrp="1"/>
          </p:cNvSpPr>
          <p:nvPr>
            <p:ph type="sldNum" sz="quarter" idx="4"/>
          </p:nvPr>
        </p:nvSpPr>
        <p:spPr>
          <a:xfrm>
            <a:off x="8596280" y="6445769"/>
            <a:ext cx="420688" cy="420688"/>
          </a:xfrm>
          <a:prstGeom prst="rect">
            <a:avLst/>
          </a:prstGeom>
        </p:spPr>
        <p:txBody>
          <a:bodyPr vert="horz" wrap="square" lIns="91440" tIns="45720" rIns="91440" bIns="45720" numCol="1" anchor="ctr" anchorCtr="0" compatLnSpc="1">
            <a:prstTxWarp prst="textNoShape">
              <a:avLst/>
            </a:prstTxWarp>
          </a:bodyPr>
          <a:lstStyle>
            <a:lvl1pPr eaLnBrk="1" hangingPunct="1">
              <a:defRPr sz="1100" smtClean="0">
                <a:solidFill>
                  <a:schemeClr val="tx1"/>
                </a:solidFill>
                <a:latin typeface="Arial" charset="0"/>
                <a:ea typeface="ＭＳ Ｐゴシック" charset="-128"/>
              </a:defRPr>
            </a:lvl1pPr>
          </a:lstStyle>
          <a:p>
            <a:pPr>
              <a:defRPr/>
            </a:pPr>
            <a:fld id="{28D604B7-7F2E-4598-97D7-C78FF17369B4}" type="slidenum">
              <a:rPr lang="en-US" altLang="en-US" smtClean="0"/>
              <a:pPr>
                <a:defRPr/>
              </a:pPr>
              <a:t>‹#›</a:t>
            </a:fld>
            <a:endParaRPr lang="en-US" altLang="en-US" dirty="0"/>
          </a:p>
        </p:txBody>
      </p:sp>
    </p:spTree>
    <p:extLst>
      <p:ext uri="{BB962C8B-B14F-4D97-AF65-F5344CB8AC3E}">
        <p14:creationId xmlns:p14="http://schemas.microsoft.com/office/powerpoint/2010/main" val="2744494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idden Slide Layout">
    <p:spTree>
      <p:nvGrpSpPr>
        <p:cNvPr id="1" name=""/>
        <p:cNvGrpSpPr/>
        <p:nvPr/>
      </p:nvGrpSpPr>
      <p:grpSpPr>
        <a:xfrm>
          <a:off x="0" y="0"/>
          <a:ext cx="0" cy="0"/>
          <a:chOff x="0" y="0"/>
          <a:chExt cx="0" cy="0"/>
        </a:xfrm>
      </p:grpSpPr>
      <p:grpSp>
        <p:nvGrpSpPr>
          <p:cNvPr id="5" name="Group 6"/>
          <p:cNvGrpSpPr>
            <a:grpSpLocks/>
          </p:cNvGrpSpPr>
          <p:nvPr userDrawn="1"/>
        </p:nvGrpSpPr>
        <p:grpSpPr bwMode="auto">
          <a:xfrm>
            <a:off x="515938" y="6388100"/>
            <a:ext cx="1487487" cy="334963"/>
            <a:chOff x="584463" y="6287678"/>
            <a:chExt cx="2204673" cy="497413"/>
          </a:xfrm>
        </p:grpSpPr>
        <p:sp>
          <p:nvSpPr>
            <p:cNvPr id="6" name="Rectangle 5"/>
            <p:cNvSpPr/>
            <p:nvPr userDrawn="1"/>
          </p:nvSpPr>
          <p:spPr>
            <a:xfrm>
              <a:off x="584463" y="6287678"/>
              <a:ext cx="2204673" cy="497413"/>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fontAlgn="base">
                <a:spcBef>
                  <a:spcPct val="0"/>
                </a:spcBef>
                <a:spcAft>
                  <a:spcPct val="0"/>
                </a:spcAft>
                <a:defRPr/>
              </a:pPr>
              <a:endParaRPr lang="en-US" dirty="0">
                <a:solidFill>
                  <a:prstClr val="black"/>
                </a:solidFill>
              </a:endParaRPr>
            </a:p>
          </p:txBody>
        </p:sp>
        <p:pic>
          <p:nvPicPr>
            <p:cNvPr id="7"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4881" y="6313277"/>
              <a:ext cx="1923837" cy="44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itle 3"/>
          <p:cNvSpPr>
            <a:spLocks noGrp="1"/>
          </p:cNvSpPr>
          <p:nvPr>
            <p:ph type="title"/>
          </p:nvPr>
        </p:nvSpPr>
        <p:spPr>
          <a:xfrm>
            <a:off x="1461406" y="391886"/>
            <a:ext cx="7053943" cy="1071789"/>
          </a:xfrm>
          <a:prstGeom prst="rect">
            <a:avLst/>
          </a:prstGeom>
        </p:spPr>
        <p:txBody>
          <a:bodyPr/>
          <a:lstStyle/>
          <a:p>
            <a:r>
              <a:rPr lang="en-US"/>
              <a:t>Click to edit Master title style</a:t>
            </a:r>
            <a:endParaRPr lang="en-US" dirty="0"/>
          </a:p>
        </p:txBody>
      </p:sp>
      <p:sp>
        <p:nvSpPr>
          <p:cNvPr id="8" name="Content Placeholder 2"/>
          <p:cNvSpPr>
            <a:spLocks noGrp="1"/>
          </p:cNvSpPr>
          <p:nvPr>
            <p:ph idx="1"/>
          </p:nvPr>
        </p:nvSpPr>
        <p:spPr>
          <a:xfrm>
            <a:off x="628650" y="1909011"/>
            <a:ext cx="7886700" cy="4203031"/>
          </a:xfrm>
        </p:spPr>
        <p:txBody>
          <a:bodyPr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4"/>
          <p:cNvSpPr>
            <a:spLocks noGrp="1"/>
          </p:cNvSpPr>
          <p:nvPr>
            <p:ph type="sldNum" sz="quarter" idx="10"/>
          </p:nvPr>
        </p:nvSpPr>
        <p:spPr/>
        <p:txBody>
          <a:bodyPr/>
          <a:lstStyle>
            <a:lvl1pPr>
              <a:defRPr/>
            </a:lvl1pPr>
          </a:lstStyle>
          <a:p>
            <a:pPr>
              <a:defRPr/>
            </a:pPr>
            <a:fld id="{DF44A2C8-B7B8-4D53-B00F-746F93B651D5}" type="slidenum">
              <a:rPr lang="en-US">
                <a:solidFill>
                  <a:srgbClr val="303030"/>
                </a:solidFill>
              </a:rPr>
              <a:pPr>
                <a:defRPr/>
              </a:pPr>
              <a:t>‹#›</a:t>
            </a:fld>
            <a:endParaRPr lang="en-US" dirty="0">
              <a:solidFill>
                <a:srgbClr val="303030"/>
              </a:solidFill>
            </a:endParaRPr>
          </a:p>
        </p:txBody>
      </p:sp>
    </p:spTree>
    <p:extLst>
      <p:ext uri="{BB962C8B-B14F-4D97-AF65-F5344CB8AC3E}">
        <p14:creationId xmlns:p14="http://schemas.microsoft.com/office/powerpoint/2010/main" val="267548270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3AF2AE19-9AD2-41CA-A520-F81566C96ED7}"/>
              </a:ext>
            </a:extLst>
          </p:cNvPr>
          <p:cNvCxnSpPr>
            <a:cxnSpLocks/>
          </p:cNvCxnSpPr>
          <p:nvPr userDrawn="1"/>
        </p:nvCxnSpPr>
        <p:spPr>
          <a:xfrm flipH="1" flipV="1">
            <a:off x="628650" y="1014657"/>
            <a:ext cx="6965950" cy="13251"/>
          </a:xfrm>
          <a:prstGeom prst="line">
            <a:avLst/>
          </a:prstGeom>
          <a:ln w="88900" cap="rnd">
            <a:solidFill>
              <a:srgbClr val="FFD630"/>
            </a:solidFill>
            <a:prstDash val="sysDot"/>
          </a:ln>
        </p:spPr>
        <p:style>
          <a:lnRef idx="1">
            <a:schemeClr val="accent4"/>
          </a:lnRef>
          <a:fillRef idx="0">
            <a:schemeClr val="accent4"/>
          </a:fillRef>
          <a:effectRef idx="0">
            <a:schemeClr val="accent4"/>
          </a:effectRef>
          <a:fontRef idx="minor">
            <a:schemeClr val="tx1"/>
          </a:fontRef>
        </p:style>
      </p:cxnSp>
      <p:sp>
        <p:nvSpPr>
          <p:cNvPr id="9" name="Title 1"/>
          <p:cNvSpPr>
            <a:spLocks noGrp="1"/>
          </p:cNvSpPr>
          <p:nvPr>
            <p:ph type="title"/>
          </p:nvPr>
        </p:nvSpPr>
        <p:spPr>
          <a:xfrm>
            <a:off x="607206" y="343627"/>
            <a:ext cx="7191711" cy="682586"/>
          </a:xfrm>
          <a:prstGeom prst="rect">
            <a:avLst/>
          </a:prstGeom>
        </p:spPr>
        <p:txBody>
          <a:bodyPr/>
          <a:lstStyle>
            <a:lvl1pPr algn="l" defTabSz="887553" rtl="0" eaLnBrk="1" latinLnBrk="0" hangingPunct="1">
              <a:lnSpc>
                <a:spcPct val="100000"/>
              </a:lnSpc>
              <a:spcBef>
                <a:spcPct val="0"/>
              </a:spcBef>
              <a:buNone/>
              <a:defRPr lang="en-US" sz="3106" b="1" kern="1200" dirty="0">
                <a:solidFill>
                  <a:schemeClr val="tx1">
                    <a:lumMod val="65000"/>
                    <a:lumOff val="35000"/>
                  </a:schemeClr>
                </a:solidFill>
                <a:latin typeface="Arial" panose="020B0604020202020204" pitchFamily="34" charset="0"/>
                <a:ea typeface="+mj-ea"/>
                <a:cs typeface="+mj-cs"/>
              </a:defRPr>
            </a:lvl1pPr>
          </a:lstStyle>
          <a:p>
            <a:r>
              <a:rPr lang="en-US" dirty="0"/>
              <a:t>Click to edit Master title style</a:t>
            </a:r>
          </a:p>
        </p:txBody>
      </p:sp>
    </p:spTree>
    <p:extLst>
      <p:ext uri="{BB962C8B-B14F-4D97-AF65-F5344CB8AC3E}">
        <p14:creationId xmlns:p14="http://schemas.microsoft.com/office/powerpoint/2010/main" val="56095821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3.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png"/><Relationship Id="rId5" Type="http://schemas.openxmlformats.org/officeDocument/2006/relationships/slideLayout" Target="../slideLayouts/slideLayout14.xml"/><Relationship Id="rId10" Type="http://schemas.openxmlformats.org/officeDocument/2006/relationships/image" Target="../media/image1.jpeg"/><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14.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 y="-1"/>
            <a:ext cx="9144000" cy="6866021"/>
          </a:xfrm>
          <a:prstGeom prst="rect">
            <a:avLst/>
          </a:prstGeom>
        </p:spPr>
      </p:pic>
      <p:pic>
        <p:nvPicPr>
          <p:cNvPr id="9" name="Picture 8"/>
          <p:cNvPicPr>
            <a:picLocks noChangeAspect="1"/>
          </p:cNvPicPr>
          <p:nvPr userDrawn="1"/>
        </p:nvPicPr>
        <p:blipFill rotWithShape="1">
          <a:blip r:embed="rId12" cstate="print">
            <a:extLst>
              <a:ext uri="{28A0092B-C50C-407E-A947-70E740481C1C}">
                <a14:useLocalDpi xmlns:a14="http://schemas.microsoft.com/office/drawing/2010/main" val="0"/>
              </a:ext>
            </a:extLst>
          </a:blip>
          <a:srcRect l="991" t="83023" r="1032" b="1363"/>
          <a:stretch/>
        </p:blipFill>
        <p:spPr>
          <a:xfrm>
            <a:off x="0" y="5764093"/>
            <a:ext cx="9144000" cy="1101928"/>
          </a:xfrm>
          <a:prstGeom prst="rect">
            <a:avLst/>
          </a:prstGeom>
        </p:spPr>
      </p:pic>
      <p:sp>
        <p:nvSpPr>
          <p:cNvPr id="1027" name="Text Placeholder 2"/>
          <p:cNvSpPr>
            <a:spLocks noGrp="1"/>
          </p:cNvSpPr>
          <p:nvPr>
            <p:ph type="body" idx="1"/>
          </p:nvPr>
        </p:nvSpPr>
        <p:spPr bwMode="auto">
          <a:xfrm>
            <a:off x="304800" y="1228725"/>
            <a:ext cx="861377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 name="Title Placeholder 1"/>
          <p:cNvSpPr>
            <a:spLocks noGrp="1"/>
          </p:cNvSpPr>
          <p:nvPr>
            <p:ph type="title"/>
          </p:nvPr>
        </p:nvSpPr>
        <p:spPr bwMode="auto">
          <a:xfrm>
            <a:off x="1009144" y="234950"/>
            <a:ext cx="6697662" cy="801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text</a:t>
            </a:r>
          </a:p>
        </p:txBody>
      </p:sp>
      <p:pic>
        <p:nvPicPr>
          <p:cNvPr id="2" name="Picture 1" descr="Logo&#10;&#10;Description automatically generated">
            <a:extLst>
              <a:ext uri="{FF2B5EF4-FFF2-40B4-BE49-F238E27FC236}">
                <a16:creationId xmlns:a16="http://schemas.microsoft.com/office/drawing/2014/main" id="{FA76A473-8744-CCDC-E9E1-F9B261F3B34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3" name="Picture 2" descr="Logo&#10;&#10;Description automatically generated">
            <a:extLst>
              <a:ext uri="{FF2B5EF4-FFF2-40B4-BE49-F238E27FC236}">
                <a16:creationId xmlns:a16="http://schemas.microsoft.com/office/drawing/2014/main" id="{9943BEB7-ECE5-1156-3379-41D21954CE9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sp>
        <p:nvSpPr>
          <p:cNvPr id="4" name="Rectangle 3">
            <a:extLst>
              <a:ext uri="{FF2B5EF4-FFF2-40B4-BE49-F238E27FC236}">
                <a16:creationId xmlns:a16="http://schemas.microsoft.com/office/drawing/2014/main" id="{52EB4106-6EC6-35F0-01EB-5207E3CFABAA}"/>
              </a:ext>
            </a:extLst>
          </p:cNvPr>
          <p:cNvSpPr/>
          <p:nvPr userDrawn="1"/>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spTree>
    <p:extLst>
      <p:ext uri="{BB962C8B-B14F-4D97-AF65-F5344CB8AC3E}">
        <p14:creationId xmlns:p14="http://schemas.microsoft.com/office/powerpoint/2010/main" val="378269369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5" r:id="rId5"/>
    <p:sldLayoutId id="2147483686" r:id="rId6"/>
    <p:sldLayoutId id="2147483687" r:id="rId7"/>
    <p:sldLayoutId id="2147483688" r:id="rId8"/>
    <p:sldLayoutId id="2147483699" r:id="rId9"/>
  </p:sldLayoutIdLst>
  <p:hf hdr="0" dt="0"/>
  <p:txStyles>
    <p:titleStyle>
      <a:lvl1pPr algn="l" rtl="0" eaLnBrk="0" fontAlgn="base" hangingPunct="0">
        <a:spcBef>
          <a:spcPct val="0"/>
        </a:spcBef>
        <a:spcAft>
          <a:spcPct val="0"/>
        </a:spcAft>
        <a:defRPr sz="20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 y="-1"/>
            <a:ext cx="9144000" cy="6866021"/>
          </a:xfrm>
          <a:prstGeom prst="rect">
            <a:avLst/>
          </a:prstGeom>
        </p:spPr>
      </p:pic>
      <p:pic>
        <p:nvPicPr>
          <p:cNvPr id="8" name="Picture 7"/>
          <p:cNvPicPr>
            <a:picLocks noChangeAspect="1"/>
          </p:cNvPicPr>
          <p:nvPr userDrawn="1"/>
        </p:nvPicPr>
        <p:blipFill rotWithShape="1">
          <a:blip r:embed="rId11" cstate="print">
            <a:extLst>
              <a:ext uri="{28A0092B-C50C-407E-A947-70E740481C1C}">
                <a14:useLocalDpi xmlns:a14="http://schemas.microsoft.com/office/drawing/2010/main" val="0"/>
              </a:ext>
            </a:extLst>
          </a:blip>
          <a:srcRect l="991" t="83023" r="1032" b="1363"/>
          <a:stretch/>
        </p:blipFill>
        <p:spPr>
          <a:xfrm>
            <a:off x="0" y="5764093"/>
            <a:ext cx="9144000" cy="1101928"/>
          </a:xfrm>
          <a:prstGeom prst="rect">
            <a:avLst/>
          </a:prstGeom>
        </p:spPr>
      </p:pic>
      <p:sp>
        <p:nvSpPr>
          <p:cNvPr id="10" name="Text Placeholder 2"/>
          <p:cNvSpPr>
            <a:spLocks noGrp="1"/>
          </p:cNvSpPr>
          <p:nvPr>
            <p:ph type="body" idx="1"/>
          </p:nvPr>
        </p:nvSpPr>
        <p:spPr bwMode="auto">
          <a:xfrm>
            <a:off x="304800" y="1228725"/>
            <a:ext cx="861377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3" name="Title Placeholder 1"/>
          <p:cNvSpPr>
            <a:spLocks noGrp="1"/>
          </p:cNvSpPr>
          <p:nvPr>
            <p:ph type="title"/>
          </p:nvPr>
        </p:nvSpPr>
        <p:spPr bwMode="auto">
          <a:xfrm>
            <a:off x="1009144" y="234950"/>
            <a:ext cx="6697662" cy="801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text</a:t>
            </a:r>
          </a:p>
        </p:txBody>
      </p:sp>
      <p:pic>
        <p:nvPicPr>
          <p:cNvPr id="2" name="Picture 1" descr="Logo&#10;&#10;Description automatically generated">
            <a:extLst>
              <a:ext uri="{FF2B5EF4-FFF2-40B4-BE49-F238E27FC236}">
                <a16:creationId xmlns:a16="http://schemas.microsoft.com/office/drawing/2014/main" id="{379458F2-772A-AA40-0AA7-7165311E8AD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3" name="Picture 2" descr="Logo&#10;&#10;Description automatically generated">
            <a:extLst>
              <a:ext uri="{FF2B5EF4-FFF2-40B4-BE49-F238E27FC236}">
                <a16:creationId xmlns:a16="http://schemas.microsoft.com/office/drawing/2014/main" id="{A2359AB8-6C6A-62EF-489D-69E98601B2A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sp>
        <p:nvSpPr>
          <p:cNvPr id="4" name="Rectangle 3">
            <a:extLst>
              <a:ext uri="{FF2B5EF4-FFF2-40B4-BE49-F238E27FC236}">
                <a16:creationId xmlns:a16="http://schemas.microsoft.com/office/drawing/2014/main" id="{CCB8B37F-6F45-1FBB-227E-B0D36BAE6FD5}"/>
              </a:ext>
            </a:extLst>
          </p:cNvPr>
          <p:cNvSpPr/>
          <p:nvPr userDrawn="1"/>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spTree>
    <p:extLst>
      <p:ext uri="{BB962C8B-B14F-4D97-AF65-F5344CB8AC3E}">
        <p14:creationId xmlns:p14="http://schemas.microsoft.com/office/powerpoint/2010/main" val="175427195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Lst>
  <p:hf hdr="0" dt="0"/>
  <p:txStyles>
    <p:titleStyle>
      <a:lvl1pPr algn="l" rtl="0" eaLnBrk="0" fontAlgn="base" hangingPunct="0">
        <a:spcBef>
          <a:spcPct val="0"/>
        </a:spcBef>
        <a:spcAft>
          <a:spcPct val="0"/>
        </a:spcAft>
        <a:defRPr sz="20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
        <p:nvSpPr>
          <p:cNvPr id="4" name="Rectangle 3">
            <a:extLst>
              <a:ext uri="{FF2B5EF4-FFF2-40B4-BE49-F238E27FC236}">
                <a16:creationId xmlns:a16="http://schemas.microsoft.com/office/drawing/2014/main" id="{3A4632C6-F90A-A48B-B337-97323E718DC0}"/>
              </a:ext>
            </a:extLst>
          </p:cNvPr>
          <p:cNvSpPr/>
          <p:nvPr userDrawn="1"/>
        </p:nvSpPr>
        <p:spPr>
          <a:xfrm>
            <a:off x="0" y="897491"/>
            <a:ext cx="9143998" cy="114136"/>
          </a:xfrm>
          <a:prstGeom prst="rect">
            <a:avLst/>
          </a:prstGeom>
          <a:solidFill>
            <a:srgbClr val="FCBD30"/>
          </a:solidFill>
          <a:ln w="9525" cap="flat" cmpd="sng" algn="ctr">
            <a:solidFill>
              <a:sysClr val="windowText" lastClr="000000"/>
            </a:solidFill>
            <a:prstDash val="solid"/>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C82A4935-FADD-75F0-2A3A-0E3546E19173}"/>
              </a:ext>
            </a:extLst>
          </p:cNvPr>
          <p:cNvSpPr/>
          <p:nvPr userDrawn="1"/>
        </p:nvSpPr>
        <p:spPr>
          <a:xfrm>
            <a:off x="2296886" y="0"/>
            <a:ext cx="6847112" cy="897489"/>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12" name="U.S. Army" descr="U.S. Army">
            <a:extLst>
              <a:ext uri="{FF2B5EF4-FFF2-40B4-BE49-F238E27FC236}">
                <a16:creationId xmlns:a16="http://schemas.microsoft.com/office/drawing/2014/main" id="{3AD19165-9652-D3AB-A69F-50EB129A5491}"/>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t="13881" b="17548"/>
          <a:stretch/>
        </p:blipFill>
        <p:spPr bwMode="black">
          <a:xfrm>
            <a:off x="2" y="0"/>
            <a:ext cx="2296884" cy="618141"/>
          </a:xfrm>
          <a:prstGeom prst="rect">
            <a:avLst/>
          </a:prstGeom>
          <a:solidFill>
            <a:sysClr val="windowText" lastClr="000000"/>
          </a:solidFill>
        </p:spPr>
      </p:pic>
      <p:sp>
        <p:nvSpPr>
          <p:cNvPr id="13" name="Rectangle 12">
            <a:extLst>
              <a:ext uri="{FF2B5EF4-FFF2-40B4-BE49-F238E27FC236}">
                <a16:creationId xmlns:a16="http://schemas.microsoft.com/office/drawing/2014/main" id="{4278205C-A4F7-F1C8-A66A-23FDB981402F}"/>
              </a:ext>
            </a:extLst>
          </p:cNvPr>
          <p:cNvSpPr/>
          <p:nvPr userDrawn="1"/>
        </p:nvSpPr>
        <p:spPr>
          <a:xfrm>
            <a:off x="-1" y="578952"/>
            <a:ext cx="2383277" cy="311285"/>
          </a:xfrm>
          <a:prstGeom prst="rect">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14" name="Picture 13" descr="Logo&#10;&#10;Description automatically generated">
            <a:extLst>
              <a:ext uri="{FF2B5EF4-FFF2-40B4-BE49-F238E27FC236}">
                <a16:creationId xmlns:a16="http://schemas.microsoft.com/office/drawing/2014/main" id="{EF700F6D-E180-031B-16AE-5FC96EE5DE0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2328" y="505351"/>
            <a:ext cx="2058617" cy="418477"/>
          </a:xfrm>
          <a:prstGeom prst="rect">
            <a:avLst/>
          </a:prstGeom>
        </p:spPr>
      </p:pic>
      <p:pic>
        <p:nvPicPr>
          <p:cNvPr id="19" name="Picture 18" descr="Logo&#10;&#10;Description automatically generated">
            <a:extLst>
              <a:ext uri="{FF2B5EF4-FFF2-40B4-BE49-F238E27FC236}">
                <a16:creationId xmlns:a16="http://schemas.microsoft.com/office/drawing/2014/main" id="{7A2AA876-6E55-72FE-2158-7C6D2C92E38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950234" y="80636"/>
            <a:ext cx="736566" cy="736216"/>
          </a:xfrm>
          <a:prstGeom prst="rect">
            <a:avLst/>
          </a:prstGeom>
        </p:spPr>
      </p:pic>
    </p:spTree>
    <p:extLst>
      <p:ext uri="{BB962C8B-B14F-4D97-AF65-F5344CB8AC3E}">
        <p14:creationId xmlns:p14="http://schemas.microsoft.com/office/powerpoint/2010/main" val="300486112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Lst>
  <p:hf hdr="0" ftr="0" dt="0"/>
  <p:txStyles>
    <p:titleStyle>
      <a:lvl1pPr algn="ctr"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wrair.gov1.qualtrics.com/jfe/form/SV_6yVdWD8523bSIvz" TargetMode="External"/><Relationship Id="rId2" Type="http://schemas.openxmlformats.org/officeDocument/2006/relationships/notesSlide" Target="../notesSlides/notesSlide52.xml"/><Relationship Id="rId1" Type="http://schemas.openxmlformats.org/officeDocument/2006/relationships/slideLayout" Target="../slideLayouts/slideLayout19.xml"/><Relationship Id="rId5" Type="http://schemas.openxmlformats.org/officeDocument/2006/relationships/image" Target="../media/image50.png"/><Relationship Id="rId4" Type="http://schemas.openxmlformats.org/officeDocument/2006/relationships/hyperlink" Target="https://wrair.gov1.qualtrics.com/jfe/form/SV_aXFrN0d3WYotIiy"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Font typeface="Arial" panose="020B0604020202020204" pitchFamily="34" charset="0"/>
              <a:buChar char="•"/>
              <a:defRPr sz="2000">
                <a:solidFill>
                  <a:schemeClr val="tx1"/>
                </a:solidFill>
                <a:latin typeface="Franklin Gothic Book" panose="020B0503020102020204" pitchFamily="34" charset="0"/>
              </a:defRPr>
            </a:lvl1pPr>
            <a:lvl2pPr marL="742950" indent="-285750">
              <a:spcBef>
                <a:spcPts val="500"/>
              </a:spcBef>
              <a:buFont typeface="Arial" panose="020B0604020202020204" pitchFamily="34" charset="0"/>
              <a:buChar char="•"/>
              <a:defRPr>
                <a:solidFill>
                  <a:schemeClr val="tx1"/>
                </a:solidFill>
                <a:latin typeface="Franklin Gothic Book" panose="020B0503020102020204" pitchFamily="34" charset="0"/>
              </a:defRPr>
            </a:lvl2pPr>
            <a:lvl3pPr marL="1143000" indent="-228600">
              <a:spcBef>
                <a:spcPts val="500"/>
              </a:spcBef>
              <a:buFont typeface="Arial" panose="020B0604020202020204" pitchFamily="34" charset="0"/>
              <a:buChar char="•"/>
              <a:defRPr sz="1600">
                <a:solidFill>
                  <a:schemeClr val="tx1"/>
                </a:solidFill>
                <a:latin typeface="Franklin Gothic Book" panose="020B0503020102020204" pitchFamily="34" charset="0"/>
              </a:defRPr>
            </a:lvl3pPr>
            <a:lvl4pPr marL="1600200" indent="-228600">
              <a:spcBef>
                <a:spcPts val="500"/>
              </a:spcBef>
              <a:buFont typeface="Arial" panose="020B0604020202020204" pitchFamily="34" charset="0"/>
              <a:buChar char="•"/>
              <a:defRPr sz="1400">
                <a:solidFill>
                  <a:schemeClr val="tx1"/>
                </a:solidFill>
                <a:latin typeface="Franklin Gothic Book" panose="020B0503020102020204" pitchFamily="34" charset="0"/>
              </a:defRPr>
            </a:lvl4pPr>
            <a:lvl5pPr marL="2057400" indent="-228600">
              <a:spcBef>
                <a:spcPts val="500"/>
              </a:spcBef>
              <a:buFont typeface="Arial" panose="020B0604020202020204" pitchFamily="34" charset="0"/>
              <a:buChar char="•"/>
              <a:defRPr sz="1400">
                <a:solidFill>
                  <a:schemeClr val="tx1"/>
                </a:solidFill>
                <a:latin typeface="Franklin Gothic Book" panose="020B0503020102020204" pitchFamily="34" charset="0"/>
              </a:defRPr>
            </a:lvl5pPr>
            <a:lvl6pPr marL="2514600" indent="-228600" eaLnBrk="0" fontAlgn="base" hangingPunct="0">
              <a:spcBef>
                <a:spcPts val="500"/>
              </a:spcBef>
              <a:spcAft>
                <a:spcPct val="0"/>
              </a:spcAft>
              <a:buFont typeface="Arial" panose="020B0604020202020204" pitchFamily="34" charset="0"/>
              <a:buChar char="•"/>
              <a:defRPr sz="1400">
                <a:solidFill>
                  <a:schemeClr val="tx1"/>
                </a:solidFill>
                <a:latin typeface="Franklin Gothic Book" panose="020B0503020102020204" pitchFamily="34" charset="0"/>
              </a:defRPr>
            </a:lvl6pPr>
            <a:lvl7pPr marL="2971800" indent="-228600" eaLnBrk="0" fontAlgn="base" hangingPunct="0">
              <a:spcBef>
                <a:spcPts val="500"/>
              </a:spcBef>
              <a:spcAft>
                <a:spcPct val="0"/>
              </a:spcAft>
              <a:buFont typeface="Arial" panose="020B0604020202020204" pitchFamily="34" charset="0"/>
              <a:buChar char="•"/>
              <a:defRPr sz="1400">
                <a:solidFill>
                  <a:schemeClr val="tx1"/>
                </a:solidFill>
                <a:latin typeface="Franklin Gothic Book" panose="020B0503020102020204" pitchFamily="34" charset="0"/>
              </a:defRPr>
            </a:lvl7pPr>
            <a:lvl8pPr marL="3429000" indent="-228600" eaLnBrk="0" fontAlgn="base" hangingPunct="0">
              <a:spcBef>
                <a:spcPts val="500"/>
              </a:spcBef>
              <a:spcAft>
                <a:spcPct val="0"/>
              </a:spcAft>
              <a:buFont typeface="Arial" panose="020B0604020202020204" pitchFamily="34" charset="0"/>
              <a:buChar char="•"/>
              <a:defRPr sz="1400">
                <a:solidFill>
                  <a:schemeClr val="tx1"/>
                </a:solidFill>
                <a:latin typeface="Franklin Gothic Book" panose="020B0503020102020204" pitchFamily="34" charset="0"/>
              </a:defRPr>
            </a:lvl8pPr>
            <a:lvl9pPr marL="3886200" indent="-228600" eaLnBrk="0" fontAlgn="base" hangingPunct="0">
              <a:spcBef>
                <a:spcPts val="500"/>
              </a:spcBef>
              <a:spcAft>
                <a:spcPct val="0"/>
              </a:spcAft>
              <a:buFont typeface="Arial" panose="020B0604020202020204" pitchFamily="34" charset="0"/>
              <a:buChar char="•"/>
              <a:defRPr sz="1400">
                <a:solidFill>
                  <a:schemeClr val="tx1"/>
                </a:solidFill>
                <a:latin typeface="Franklin Gothic Book" panose="020B0503020102020204" pitchFamily="34" charset="0"/>
              </a:defRPr>
            </a:lvl9pPr>
          </a:lstStyle>
          <a:p>
            <a:pPr>
              <a:spcBef>
                <a:spcPct val="0"/>
              </a:spcBef>
              <a:buFontTx/>
              <a:buNone/>
            </a:pPr>
            <a:endParaRPr lang="en-US" altLang="en-US" sz="1200" dirty="0">
              <a:solidFill>
                <a:srgbClr val="303030"/>
              </a:solidFill>
              <a:latin typeface="Arial" panose="020B0604020202020204" pitchFamily="34" charset="0"/>
            </a:endParaRPr>
          </a:p>
        </p:txBody>
      </p:sp>
      <p:sp>
        <p:nvSpPr>
          <p:cNvPr id="2" name="Title 1"/>
          <p:cNvSpPr>
            <a:spLocks noGrp="1"/>
          </p:cNvSpPr>
          <p:nvPr>
            <p:ph type="title"/>
          </p:nvPr>
        </p:nvSpPr>
        <p:spPr>
          <a:xfrm>
            <a:off x="1462088" y="392113"/>
            <a:ext cx="7053262" cy="1071562"/>
          </a:xfrm>
        </p:spPr>
        <p:txBody>
          <a:bodyPr>
            <a:normAutofit/>
          </a:bodyPr>
          <a:lstStyle/>
          <a:p>
            <a:pPr eaLnBrk="1" fontAlgn="auto" hangingPunct="1">
              <a:spcAft>
                <a:spcPts val="0"/>
              </a:spcAft>
              <a:defRPr/>
            </a:pPr>
            <a:r>
              <a:rPr lang="en-US" dirty="0"/>
              <a:t>Facilitator Guide: Trainer notes</a:t>
            </a:r>
          </a:p>
        </p:txBody>
      </p:sp>
      <p:pic>
        <p:nvPicPr>
          <p:cNvPr id="4" name="Picture 3">
            <a:extLst>
              <a:ext uri="{FF2B5EF4-FFF2-40B4-BE49-F238E27FC236}">
                <a16:creationId xmlns:a16="http://schemas.microsoft.com/office/drawing/2014/main" id="{846E0FC4-B16A-43A5-B96A-928EAE50E627}"/>
              </a:ext>
            </a:extLst>
          </p:cNvPr>
          <p:cNvPicPr>
            <a:picLocks noChangeAspect="1"/>
          </p:cNvPicPr>
          <p:nvPr/>
        </p:nvPicPr>
        <p:blipFill>
          <a:blip r:embed="rId3">
            <a:extLst>
              <a:ext uri="{28A0092B-C50C-407E-A947-70E740481C1C}">
                <a14:useLocalDpi xmlns:a14="http://schemas.microsoft.com/office/drawing/2010/main" val="0"/>
              </a:ext>
            </a:extLst>
          </a:blip>
          <a:srcRect t="75" b="75"/>
          <a:stretch/>
        </p:blipFill>
        <p:spPr>
          <a:xfrm>
            <a:off x="2554667" y="927893"/>
            <a:ext cx="4354507" cy="5388931"/>
          </a:xfrm>
          <a:prstGeom prst="rect">
            <a:avLst/>
          </a:prstGeom>
        </p:spPr>
      </p:pic>
    </p:spTree>
    <p:extLst>
      <p:ext uri="{BB962C8B-B14F-4D97-AF65-F5344CB8AC3E}">
        <p14:creationId xmlns:p14="http://schemas.microsoft.com/office/powerpoint/2010/main" val="2433728770"/>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1921337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531007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9143998" cy="649681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991" t="83023" r="1032" b="1363"/>
          <a:stretch/>
        </p:blipFill>
        <p:spPr>
          <a:xfrm>
            <a:off x="0" y="5764093"/>
            <a:ext cx="9144000" cy="1101928"/>
          </a:xfrm>
          <a:prstGeom prst="rect">
            <a:avLst/>
          </a:prstGeom>
        </p:spPr>
      </p:pic>
      <p:sp>
        <p:nvSpPr>
          <p:cNvPr id="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TextBox 8"/>
          <p:cNvSpPr txBox="1"/>
          <p:nvPr/>
        </p:nvSpPr>
        <p:spPr>
          <a:xfrm>
            <a:off x="1552183" y="5261045"/>
            <a:ext cx="4698827" cy="594813"/>
          </a:xfrm>
          <a:prstGeom prst="rect">
            <a:avLst/>
          </a:prstGeom>
          <a:noFill/>
          <a:ln>
            <a:noFill/>
          </a:ln>
        </p:spPr>
        <p:txBody>
          <a:bodyPr wrap="square" rtlCol="0">
            <a:spAutoFit/>
          </a:bodyPr>
          <a:lstStyle/>
          <a:p>
            <a:r>
              <a:rPr lang="en-US" b="1" i="1" dirty="0">
                <a:solidFill>
                  <a:schemeClr val="bg1"/>
                </a:solidFill>
              </a:rPr>
              <a:t>Practicing ACE </a:t>
            </a:r>
            <a:r>
              <a:rPr lang="en-US" i="1" dirty="0">
                <a:solidFill>
                  <a:schemeClr val="bg1"/>
                </a:solidFill>
              </a:rPr>
              <a:t>Module</a:t>
            </a:r>
          </a:p>
        </p:txBody>
      </p:sp>
      <p:sp>
        <p:nvSpPr>
          <p:cNvPr id="6" name="Slide Number Placeholder 5">
            <a:extLst>
              <a:ext uri="{FF2B5EF4-FFF2-40B4-BE49-F238E27FC236}">
                <a16:creationId xmlns:a16="http://schemas.microsoft.com/office/drawing/2014/main" id="{991DCD3B-AEF3-4FBA-8F9F-EE59343C1230}"/>
              </a:ext>
            </a:extLst>
          </p:cNvPr>
          <p:cNvSpPr txBox="1">
            <a:spLocks/>
          </p:cNvSpPr>
          <p:nvPr/>
        </p:nvSpPr>
        <p:spPr>
          <a:xfrm>
            <a:off x="8793924" y="652965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530"/>
                </a:solidFill>
                <a:latin typeface="Arial"/>
              </a:rPr>
              <a:t>1</a:t>
            </a:r>
          </a:p>
        </p:txBody>
      </p:sp>
      <p:grpSp>
        <p:nvGrpSpPr>
          <p:cNvPr id="2" name="Group 1">
            <a:extLst>
              <a:ext uri="{FF2B5EF4-FFF2-40B4-BE49-F238E27FC236}">
                <a16:creationId xmlns:a16="http://schemas.microsoft.com/office/drawing/2014/main" id="{EEE1B361-3628-132A-D653-AAAEA0B4C8EC}"/>
              </a:ext>
            </a:extLst>
          </p:cNvPr>
          <p:cNvGrpSpPr/>
          <p:nvPr/>
        </p:nvGrpSpPr>
        <p:grpSpPr>
          <a:xfrm>
            <a:off x="-533403" y="-518851"/>
            <a:ext cx="9546765" cy="2912101"/>
            <a:chOff x="-533403" y="-518851"/>
            <a:chExt cx="9546765" cy="2912101"/>
          </a:xfrm>
        </p:grpSpPr>
        <p:grpSp>
          <p:nvGrpSpPr>
            <p:cNvPr id="3" name="Group 2">
              <a:extLst>
                <a:ext uri="{FF2B5EF4-FFF2-40B4-BE49-F238E27FC236}">
                  <a16:creationId xmlns:a16="http://schemas.microsoft.com/office/drawing/2014/main" id="{89DE8F79-9E3B-6118-B075-D07FF06BB002}"/>
                </a:ext>
              </a:extLst>
            </p:cNvPr>
            <p:cNvGrpSpPr/>
            <p:nvPr/>
          </p:nvGrpSpPr>
          <p:grpSpPr>
            <a:xfrm>
              <a:off x="-533403" y="-518851"/>
              <a:ext cx="9546765" cy="2912101"/>
              <a:chOff x="-609603" y="-658757"/>
              <a:chExt cx="9546765" cy="2912101"/>
            </a:xfrm>
          </p:grpSpPr>
          <p:sp>
            <p:nvSpPr>
              <p:cNvPr id="11" name="Rectangle 10">
                <a:extLst>
                  <a:ext uri="{FF2B5EF4-FFF2-40B4-BE49-F238E27FC236}">
                    <a16:creationId xmlns:a16="http://schemas.microsoft.com/office/drawing/2014/main" id="{228CC0B3-15E1-D6E0-39E8-5C08B19DAB5A}"/>
                  </a:ext>
                </a:extLst>
              </p:cNvPr>
              <p:cNvSpPr/>
              <p:nvPr/>
            </p:nvSpPr>
            <p:spPr>
              <a:xfrm>
                <a:off x="-609603" y="-658757"/>
                <a:ext cx="2416449" cy="2510938"/>
              </a:xfrm>
              <a:prstGeom prst="rect">
                <a:avLst/>
              </a:prstGeom>
              <a:gradFill>
                <a:gsLst>
                  <a:gs pos="40000">
                    <a:srgbClr val="F2ECD4"/>
                  </a:gs>
                  <a:gs pos="13000">
                    <a:srgbClr val="EDF5F7"/>
                  </a:gs>
                  <a:gs pos="63000">
                    <a:srgbClr val="E0DCC7"/>
                  </a:gs>
                  <a:gs pos="73000">
                    <a:srgbClr val="BFD1BE"/>
                  </a:gs>
                  <a:gs pos="83000">
                    <a:srgbClr val="D4DDD2"/>
                  </a:gs>
                </a:gsLst>
                <a:lin ang="5400000" scaled="1"/>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F69A597-33C1-78EC-23EC-866455510088}"/>
                  </a:ext>
                </a:extLst>
              </p:cNvPr>
              <p:cNvSpPr/>
              <p:nvPr/>
            </p:nvSpPr>
            <p:spPr>
              <a:xfrm>
                <a:off x="6825341" y="-364843"/>
                <a:ext cx="2111821" cy="2618187"/>
              </a:xfrm>
              <a:prstGeom prst="rect">
                <a:avLst/>
              </a:prstGeom>
              <a:gradFill>
                <a:gsLst>
                  <a:gs pos="0">
                    <a:srgbClr val="D0E3DF"/>
                  </a:gs>
                  <a:gs pos="71000">
                    <a:srgbClr val="C3D6D3"/>
                  </a:gs>
                </a:gsLst>
                <a:lin ang="5400000" scaled="1"/>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descr="Logo&#10;&#10;Description automatically generated">
              <a:extLst>
                <a:ext uri="{FF2B5EF4-FFF2-40B4-BE49-F238E27FC236}">
                  <a16:creationId xmlns:a16="http://schemas.microsoft.com/office/drawing/2014/main" id="{872D7512-546F-8EBE-0A74-4176387101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2525" y="135126"/>
              <a:ext cx="1583760" cy="1584815"/>
            </a:xfrm>
            <a:prstGeom prst="rect">
              <a:avLst/>
            </a:prstGeom>
          </p:spPr>
        </p:pic>
        <p:pic>
          <p:nvPicPr>
            <p:cNvPr id="10" name="Picture 9" descr="Logo&#10;&#10;Description automatically generated">
              <a:extLst>
                <a:ext uri="{FF2B5EF4-FFF2-40B4-BE49-F238E27FC236}">
                  <a16:creationId xmlns:a16="http://schemas.microsoft.com/office/drawing/2014/main" id="{4220DD8B-F5B4-5DD3-0383-7AA97AF8E3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775" y="116378"/>
              <a:ext cx="1146249" cy="1432416"/>
            </a:xfrm>
            <a:prstGeom prst="rect">
              <a:avLst/>
            </a:prstGeom>
          </p:spPr>
        </p:pic>
      </p:grpSp>
      <p:sp>
        <p:nvSpPr>
          <p:cNvPr id="13" name="Rectangle 12">
            <a:extLst>
              <a:ext uri="{FF2B5EF4-FFF2-40B4-BE49-F238E27FC236}">
                <a16:creationId xmlns:a16="http://schemas.microsoft.com/office/drawing/2014/main" id="{A60F846D-D407-D2EB-2D63-995AE674A2DB}"/>
              </a:ext>
            </a:extLst>
          </p:cNvPr>
          <p:cNvSpPr/>
          <p:nvPr/>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spTree>
    <p:extLst>
      <p:ext uri="{BB962C8B-B14F-4D97-AF65-F5344CB8AC3E}">
        <p14:creationId xmlns:p14="http://schemas.microsoft.com/office/powerpoint/2010/main" val="3252444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04510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EFC2408-C76A-D93C-BEF3-585FFFD7FB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1467"/>
            <a:ext cx="9144000" cy="6876288"/>
          </a:xfrm>
          <a:prstGeom prst="rect">
            <a:avLst/>
          </a:prstGeom>
        </p:spPr>
      </p:pic>
      <p:sp>
        <p:nvSpPr>
          <p:cNvPr id="21" name="Title 1"/>
          <p:cNvSpPr txBox="1">
            <a:spLocks/>
          </p:cNvSpPr>
          <p:nvPr/>
        </p:nvSpPr>
        <p:spPr bwMode="auto">
          <a:xfrm>
            <a:off x="908105" y="321207"/>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343A32"/>
                </a:solidFill>
              </a:rPr>
              <a:t>Concrete Experience</a:t>
            </a:r>
          </a:p>
        </p:txBody>
      </p:sp>
      <p:sp>
        <p:nvSpPr>
          <p:cNvPr id="22"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CUI</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Content Placeholder 4">
            <a:extLst>
              <a:ext uri="{FF2B5EF4-FFF2-40B4-BE49-F238E27FC236}">
                <a16:creationId xmlns:a16="http://schemas.microsoft.com/office/drawing/2014/main" id="{E8B9EDAC-5D72-E25D-4C6D-C58663811CAA}"/>
              </a:ext>
            </a:extLst>
          </p:cNvPr>
          <p:cNvSpPr txBox="1">
            <a:spLocks/>
          </p:cNvSpPr>
          <p:nvPr/>
        </p:nvSpPr>
        <p:spPr bwMode="auto">
          <a:xfrm>
            <a:off x="1448656" y="2178121"/>
            <a:ext cx="5002944" cy="332432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spcBef>
                <a:spcPts val="600"/>
              </a:spcBef>
            </a:pPr>
            <a:r>
              <a:rPr lang="en-US" sz="2000" dirty="0">
                <a:ea typeface="Cambria" panose="02040503050406030204" pitchFamily="18" charset="0"/>
              </a:rPr>
              <a:t>Many service members that have reported having suicidal thoughts or a suicide attempt since joining the military have indicated that they </a:t>
            </a:r>
            <a:r>
              <a:rPr lang="en-US" sz="2000" b="1" dirty="0">
                <a:ea typeface="Cambria" panose="02040503050406030204" pitchFamily="18" charset="0"/>
              </a:rPr>
              <a:t>did not </a:t>
            </a:r>
            <a:r>
              <a:rPr lang="en-US" sz="2000" dirty="0">
                <a:ea typeface="Cambria" panose="02040503050406030204" pitchFamily="18" charset="0"/>
              </a:rPr>
              <a:t>talk to anyone or seek help.</a:t>
            </a:r>
          </a:p>
        </p:txBody>
      </p:sp>
      <p:sp>
        <p:nvSpPr>
          <p:cNvPr id="13" name="Rectangle 12">
            <a:extLst>
              <a:ext uri="{FF2B5EF4-FFF2-40B4-BE49-F238E27FC236}">
                <a16:creationId xmlns:a16="http://schemas.microsoft.com/office/drawing/2014/main" id="{24F2E772-63FA-A585-3C69-BFC955835FF5}"/>
              </a:ext>
            </a:extLst>
          </p:cNvPr>
          <p:cNvSpPr/>
          <p:nvPr/>
        </p:nvSpPr>
        <p:spPr>
          <a:xfrm>
            <a:off x="2322587" y="4155585"/>
            <a:ext cx="3382437" cy="1285754"/>
          </a:xfrm>
          <a:prstGeom prst="rect">
            <a:avLst/>
          </a:prstGeom>
          <a:solidFill>
            <a:schemeClr val="bg1"/>
          </a:solidFill>
          <a:ln>
            <a:solidFill>
              <a:srgbClr val="C2B5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9A50299-2A11-1760-B10A-556F8BE2BED3}"/>
              </a:ext>
            </a:extLst>
          </p:cNvPr>
          <p:cNvSpPr/>
          <p:nvPr/>
        </p:nvSpPr>
        <p:spPr>
          <a:xfrm>
            <a:off x="2425700" y="4252682"/>
            <a:ext cx="3556000" cy="1077218"/>
          </a:xfrm>
          <a:prstGeom prst="rect">
            <a:avLst/>
          </a:prstGeom>
        </p:spPr>
        <p:txBody>
          <a:bodyPr wrap="square">
            <a:spAutoFit/>
          </a:bodyPr>
          <a:lstStyle/>
          <a:p>
            <a:pPr lvl="0">
              <a:spcBef>
                <a:spcPts val="600"/>
              </a:spcBef>
              <a:spcAft>
                <a:spcPts val="600"/>
              </a:spcAft>
              <a:defRPr/>
            </a:pPr>
            <a:r>
              <a:rPr lang="en-US" sz="1600" kern="0" dirty="0"/>
              <a:t>What are some </a:t>
            </a:r>
            <a:r>
              <a:rPr lang="en-US" sz="1600" dirty="0">
                <a:solidFill>
                  <a:prstClr val="black"/>
                </a:solidFill>
              </a:rPr>
              <a:t>potential reasons that could keep a person from implementing the ASK, CARE, ESCORT process?</a:t>
            </a:r>
            <a:endParaRPr lang="en-US" sz="1600" dirty="0"/>
          </a:p>
        </p:txBody>
      </p:sp>
      <p:pic>
        <p:nvPicPr>
          <p:cNvPr id="15" name="Picture 14">
            <a:extLst>
              <a:ext uri="{FF2B5EF4-FFF2-40B4-BE49-F238E27FC236}">
                <a16:creationId xmlns:a16="http://schemas.microsoft.com/office/drawing/2014/main" id="{E62D4E9E-73AB-93B9-3B8B-0E89E9EF0A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9511" y="3904611"/>
            <a:ext cx="511257" cy="511257"/>
          </a:xfrm>
          <a:prstGeom prst="rect">
            <a:avLst/>
          </a:prstGeom>
          <a:effectLst>
            <a:outerShdw dist="25400" dir="2700000" algn="tl" rotWithShape="0">
              <a:prstClr val="black">
                <a:alpha val="15000"/>
              </a:prstClr>
            </a:outerShdw>
          </a:effectLst>
        </p:spPr>
      </p:pic>
      <p:sp>
        <p:nvSpPr>
          <p:cNvPr id="4" name="TextBox 3">
            <a:extLst>
              <a:ext uri="{FF2B5EF4-FFF2-40B4-BE49-F238E27FC236}">
                <a16:creationId xmlns:a16="http://schemas.microsoft.com/office/drawing/2014/main" id="{2459890D-E1AB-D3B2-4837-3AB0A49D3844}"/>
              </a:ext>
            </a:extLst>
          </p:cNvPr>
          <p:cNvSpPr txBox="1"/>
          <p:nvPr/>
        </p:nvSpPr>
        <p:spPr>
          <a:xfrm>
            <a:off x="4249760" y="6478280"/>
            <a:ext cx="821933" cy="369332"/>
          </a:xfrm>
          <a:prstGeom prst="rect">
            <a:avLst/>
          </a:prstGeom>
          <a:solidFill>
            <a:schemeClr val="tx1"/>
          </a:solidFill>
        </p:spPr>
        <p:txBody>
          <a:bodyPr wrap="square" rtlCol="0">
            <a:spAutoFit/>
          </a:bodyPr>
          <a:lstStyle/>
          <a:p>
            <a:endParaRPr lang="en-US" dirty="0"/>
          </a:p>
        </p:txBody>
      </p:sp>
      <p:sp>
        <p:nvSpPr>
          <p:cNvPr id="2" name="Slide Number Placeholder 5">
            <a:extLst>
              <a:ext uri="{FF2B5EF4-FFF2-40B4-BE49-F238E27FC236}">
                <a16:creationId xmlns:a16="http://schemas.microsoft.com/office/drawing/2014/main" id="{A70BF156-7EF2-1CFC-2577-ED8227A2ED73}"/>
              </a:ext>
            </a:extLst>
          </p:cNvPr>
          <p:cNvSpPr txBox="1">
            <a:spLocks/>
          </p:cNvSpPr>
          <p:nvPr/>
        </p:nvSpPr>
        <p:spPr>
          <a:xfrm>
            <a:off x="8793924" y="652965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530"/>
                </a:solidFill>
                <a:latin typeface="Arial"/>
              </a:rPr>
              <a:t>2</a:t>
            </a:r>
          </a:p>
        </p:txBody>
      </p:sp>
    </p:spTree>
    <p:extLst>
      <p:ext uri="{BB962C8B-B14F-4D97-AF65-F5344CB8AC3E}">
        <p14:creationId xmlns:p14="http://schemas.microsoft.com/office/powerpoint/2010/main" val="3634200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11806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344" y="1278128"/>
            <a:ext cx="9137311" cy="5205983"/>
          </a:xfrm>
          <a:prstGeom prst="rect">
            <a:avLst/>
          </a:prstGeom>
        </p:spPr>
      </p:pic>
      <p:sp>
        <p:nvSpPr>
          <p:cNvPr id="28" name="Rectangle 27"/>
          <p:cNvSpPr/>
          <p:nvPr/>
        </p:nvSpPr>
        <p:spPr>
          <a:xfrm>
            <a:off x="5288280" y="2013228"/>
            <a:ext cx="2482850" cy="2708434"/>
          </a:xfrm>
          <a:prstGeom prst="rect">
            <a:avLst/>
          </a:prstGeom>
        </p:spPr>
        <p:txBody>
          <a:bodyPr wrap="square">
            <a:spAutoFit/>
          </a:bodyPr>
          <a:lstStyle/>
          <a:p>
            <a:pPr lvl="0">
              <a:spcAft>
                <a:spcPts val="600"/>
              </a:spcAft>
              <a:defRPr/>
            </a:pPr>
            <a:r>
              <a:rPr lang="en-US" sz="1600" dirty="0">
                <a:solidFill>
                  <a:schemeClr val="bg1"/>
                </a:solidFill>
                <a:latin typeface="Arial" panose="020B0604020202020204" pitchFamily="34" charset="0"/>
                <a:cs typeface="Arial" panose="020B0604020202020204" pitchFamily="34" charset="0"/>
              </a:rPr>
              <a:t>To strengthen suicide prevention and intervention skills through practical application activities and discussions</a:t>
            </a:r>
          </a:p>
          <a:p>
            <a:pPr lvl="0">
              <a:spcAft>
                <a:spcPts val="600"/>
              </a:spcAft>
              <a:defRPr/>
            </a:pPr>
            <a:endParaRPr lang="en-US" sz="1600" dirty="0">
              <a:solidFill>
                <a:schemeClr val="bg1"/>
              </a:solidFill>
              <a:latin typeface="Arial" panose="020B0604020202020204" pitchFamily="34" charset="0"/>
              <a:cs typeface="Arial" panose="020B0604020202020204" pitchFamily="34" charset="0"/>
            </a:endParaRPr>
          </a:p>
          <a:p>
            <a:pPr>
              <a:spcAft>
                <a:spcPts val="600"/>
              </a:spcAft>
              <a:defRPr/>
            </a:pPr>
            <a:r>
              <a:rPr lang="en-US" sz="1600" dirty="0">
                <a:solidFill>
                  <a:schemeClr val="bg2"/>
                </a:solidFill>
                <a:latin typeface="Arial" panose="020B0604020202020204" pitchFamily="34" charset="0"/>
                <a:cs typeface="Arial" panose="020B0604020202020204" pitchFamily="34" charset="0"/>
              </a:rPr>
              <a:t>ACE techniques and procedures need to be rehearsed in order to maintain proficiency </a:t>
            </a:r>
            <a:r>
              <a:rPr lang="en-US" sz="1600" dirty="0">
                <a:solidFill>
                  <a:schemeClr val="bg1"/>
                </a:solidFill>
                <a:latin typeface="Arial" panose="020B0604020202020204" pitchFamily="34" charset="0"/>
                <a:cs typeface="Arial" panose="020B0604020202020204" pitchFamily="34" charset="0"/>
              </a:rPr>
              <a:t> </a:t>
            </a:r>
          </a:p>
        </p:txBody>
      </p:sp>
      <p:sp>
        <p:nvSpPr>
          <p:cNvPr id="13" name="Title 1"/>
          <p:cNvSpPr txBox="1">
            <a:spLocks/>
          </p:cNvSpPr>
          <p:nvPr/>
        </p:nvSpPr>
        <p:spPr bwMode="auto">
          <a:xfrm>
            <a:off x="905378" y="325288"/>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343A32"/>
                </a:solidFill>
              </a:rPr>
              <a:t>Training Purpose</a:t>
            </a:r>
          </a:p>
        </p:txBody>
      </p:sp>
      <p:sp>
        <p:nvSpPr>
          <p:cNvPr id="16"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Slide Number Placeholder 5">
            <a:extLst>
              <a:ext uri="{FF2B5EF4-FFF2-40B4-BE49-F238E27FC236}">
                <a16:creationId xmlns:a16="http://schemas.microsoft.com/office/drawing/2014/main" id="{EFA00A82-185B-BD3F-4C3B-A7A882128A25}"/>
              </a:ext>
            </a:extLst>
          </p:cNvPr>
          <p:cNvSpPr txBox="1">
            <a:spLocks/>
          </p:cNvSpPr>
          <p:nvPr/>
        </p:nvSpPr>
        <p:spPr>
          <a:xfrm>
            <a:off x="8793924" y="652965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530"/>
                </a:solidFill>
                <a:latin typeface="Arial"/>
              </a:rPr>
              <a:t>3</a:t>
            </a:r>
          </a:p>
        </p:txBody>
      </p:sp>
    </p:spTree>
    <p:extLst>
      <p:ext uri="{BB962C8B-B14F-4D97-AF65-F5344CB8AC3E}">
        <p14:creationId xmlns:p14="http://schemas.microsoft.com/office/powerpoint/2010/main" val="3268606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28958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93567" y="1784351"/>
            <a:ext cx="8150433" cy="3282949"/>
          </a:xfrm>
          <a:prstGeom prst="rect">
            <a:avLst/>
          </a:prstGeom>
          <a:solidFill>
            <a:srgbClr val="343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p:cNvSpPr>
            <a:spLocks noGrp="1"/>
          </p:cNvSpPr>
          <p:nvPr>
            <p:ph idx="1"/>
          </p:nvPr>
        </p:nvSpPr>
        <p:spPr>
          <a:xfrm>
            <a:off x="3822700" y="2099289"/>
            <a:ext cx="4235450" cy="1786495"/>
          </a:xfrm>
        </p:spPr>
        <p:txBody>
          <a:bodyPr/>
          <a:lstStyle/>
          <a:p>
            <a:pPr defTabSz="457200" eaLnBrk="1" fontAlgn="auto" hangingPunct="1">
              <a:spcBef>
                <a:spcPts val="0"/>
              </a:spcBef>
              <a:spcAft>
                <a:spcPts val="0"/>
              </a:spcAft>
              <a:defRPr/>
            </a:pPr>
            <a:r>
              <a:rPr lang="en-US" sz="1600" b="1" dirty="0">
                <a:solidFill>
                  <a:schemeClr val="bg1"/>
                </a:solidFill>
              </a:rPr>
              <a:t>ACE</a:t>
            </a:r>
            <a:r>
              <a:rPr lang="en-US" dirty="0">
                <a:solidFill>
                  <a:schemeClr val="bg1"/>
                </a:solidFill>
              </a:rPr>
              <a:t> is an acronym intended to help remember the actions to take when assisting a team member facing a crisis and/or at risk for suicide.</a:t>
            </a:r>
          </a:p>
        </p:txBody>
      </p:sp>
      <p:sp>
        <p:nvSpPr>
          <p:cNvPr id="13" name="Title 1"/>
          <p:cNvSpPr txBox="1">
            <a:spLocks/>
          </p:cNvSpPr>
          <p:nvPr/>
        </p:nvSpPr>
        <p:spPr bwMode="auto">
          <a:xfrm>
            <a:off x="908105" y="321207"/>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343A32"/>
                </a:solidFill>
              </a:rPr>
              <a:t>Review of ACE</a:t>
            </a:r>
          </a:p>
        </p:txBody>
      </p:sp>
      <p:sp>
        <p:nvSpPr>
          <p:cNvPr id="14"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Rectangle 7"/>
          <p:cNvSpPr/>
          <p:nvPr/>
        </p:nvSpPr>
        <p:spPr>
          <a:xfrm>
            <a:off x="3822700" y="2919730"/>
            <a:ext cx="4235450" cy="1969770"/>
          </a:xfrm>
          <a:prstGeom prst="rect">
            <a:avLst/>
          </a:prstGeom>
        </p:spPr>
        <p:txBody>
          <a:bodyPr wrap="square">
            <a:spAutoFit/>
          </a:bodyPr>
          <a:lstStyle/>
          <a:p>
            <a:r>
              <a:rPr lang="en-US" sz="1400" dirty="0">
                <a:solidFill>
                  <a:schemeClr val="bg1"/>
                </a:solidFill>
              </a:rPr>
              <a:t>Similar to CPR or Buddy Aid, apply </a:t>
            </a:r>
            <a:r>
              <a:rPr lang="en-US" sz="1400" b="1" dirty="0">
                <a:solidFill>
                  <a:schemeClr val="bg1"/>
                </a:solidFill>
              </a:rPr>
              <a:t>ACE</a:t>
            </a:r>
            <a:r>
              <a:rPr lang="en-US" sz="1400" dirty="0">
                <a:solidFill>
                  <a:schemeClr val="bg1"/>
                </a:solidFill>
              </a:rPr>
              <a:t> as an immediate response: </a:t>
            </a:r>
          </a:p>
          <a:p>
            <a:endParaRPr lang="en-US" sz="1400" dirty="0">
              <a:solidFill>
                <a:schemeClr val="bg1"/>
              </a:solidFill>
            </a:endParaRPr>
          </a:p>
          <a:p>
            <a:pPr marL="228600" indent="-171450">
              <a:spcAft>
                <a:spcPts val="600"/>
              </a:spcAft>
              <a:buFont typeface="Arial" panose="020B0604020202020204" pitchFamily="34" charset="0"/>
              <a:buChar char="•"/>
            </a:pPr>
            <a:r>
              <a:rPr lang="en-US" sz="1400" dirty="0">
                <a:solidFill>
                  <a:schemeClr val="bg1"/>
                </a:solidFill>
              </a:rPr>
              <a:t>Assess</a:t>
            </a:r>
            <a:r>
              <a:rPr lang="en-US" sz="1400" i="1" dirty="0">
                <a:solidFill>
                  <a:schemeClr val="bg1"/>
                </a:solidFill>
              </a:rPr>
              <a:t> </a:t>
            </a:r>
            <a:r>
              <a:rPr lang="en-US" sz="1400" dirty="0">
                <a:solidFill>
                  <a:schemeClr val="bg1"/>
                </a:solidFill>
              </a:rPr>
              <a:t>the situation by </a:t>
            </a:r>
            <a:r>
              <a:rPr lang="en-US" sz="1400" b="1" i="1" dirty="0" err="1">
                <a:solidFill>
                  <a:schemeClr val="bg1"/>
                </a:solidFill>
              </a:rPr>
              <a:t>ASKing</a:t>
            </a:r>
            <a:r>
              <a:rPr lang="en-US" sz="1400" b="1" i="1" dirty="0">
                <a:solidFill>
                  <a:schemeClr val="bg1"/>
                </a:solidFill>
              </a:rPr>
              <a:t> </a:t>
            </a:r>
            <a:r>
              <a:rPr lang="en-US" sz="1400" dirty="0">
                <a:solidFill>
                  <a:schemeClr val="bg1"/>
                </a:solidFill>
              </a:rPr>
              <a:t>if help is needed </a:t>
            </a:r>
          </a:p>
          <a:p>
            <a:pPr marL="228600" indent="-171450">
              <a:spcAft>
                <a:spcPts val="600"/>
              </a:spcAft>
              <a:buFont typeface="Arial" panose="020B0604020202020204" pitchFamily="34" charset="0"/>
              <a:buChar char="•"/>
            </a:pPr>
            <a:r>
              <a:rPr lang="en-US" sz="1400" dirty="0">
                <a:solidFill>
                  <a:schemeClr val="bg1"/>
                </a:solidFill>
              </a:rPr>
              <a:t>Offer </a:t>
            </a:r>
            <a:r>
              <a:rPr lang="en-US" sz="1400" b="1" i="1" dirty="0">
                <a:solidFill>
                  <a:schemeClr val="bg1"/>
                </a:solidFill>
              </a:rPr>
              <a:t>CARE</a:t>
            </a:r>
            <a:r>
              <a:rPr lang="en-US" sz="1400" dirty="0">
                <a:solidFill>
                  <a:schemeClr val="bg1"/>
                </a:solidFill>
              </a:rPr>
              <a:t> to stabilize and provide safety</a:t>
            </a:r>
            <a:r>
              <a:rPr lang="en-US" sz="1400" b="1" i="1" dirty="0">
                <a:solidFill>
                  <a:schemeClr val="bg1"/>
                </a:solidFill>
              </a:rPr>
              <a:t> </a:t>
            </a:r>
          </a:p>
          <a:p>
            <a:pPr marL="228600" indent="-171450">
              <a:spcAft>
                <a:spcPts val="600"/>
              </a:spcAft>
              <a:buFont typeface="Arial" panose="020B0604020202020204" pitchFamily="34" charset="0"/>
              <a:buChar char="•"/>
            </a:pPr>
            <a:r>
              <a:rPr lang="en-US" sz="1400" b="1" i="1" dirty="0">
                <a:solidFill>
                  <a:schemeClr val="bg1"/>
                </a:solidFill>
              </a:rPr>
              <a:t>ESCORT</a:t>
            </a:r>
            <a:r>
              <a:rPr lang="en-US" sz="1400" dirty="0">
                <a:solidFill>
                  <a:schemeClr val="bg1"/>
                </a:solidFill>
              </a:rPr>
              <a:t> to a helping resource to ensure a safe outcome</a:t>
            </a:r>
          </a:p>
        </p:txBody>
      </p:sp>
      <p:pic>
        <p:nvPicPr>
          <p:cNvPr id="9" name="Picture 8" descr="A picture containing text, sign&#10;&#10;Description automatically generated">
            <a:extLst>
              <a:ext uri="{FF2B5EF4-FFF2-40B4-BE49-F238E27FC236}">
                <a16:creationId xmlns:a16="http://schemas.microsoft.com/office/drawing/2014/main" id="{640D2E85-3E32-3EE9-A2AB-17774F5DBA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45558">
            <a:off x="1257097" y="1520140"/>
            <a:ext cx="2377413" cy="3328378"/>
          </a:xfrm>
          <a:prstGeom prst="rect">
            <a:avLst/>
          </a:prstGeom>
          <a:effectLst>
            <a:outerShdw dist="38100" dir="3000000" sx="102000" sy="102000" algn="tl" rotWithShape="0">
              <a:prstClr val="black">
                <a:alpha val="16000"/>
              </a:prstClr>
            </a:outerShdw>
          </a:effectLst>
        </p:spPr>
      </p:pic>
      <p:sp>
        <p:nvSpPr>
          <p:cNvPr id="2" name="Slide Number Placeholder 5">
            <a:extLst>
              <a:ext uri="{FF2B5EF4-FFF2-40B4-BE49-F238E27FC236}">
                <a16:creationId xmlns:a16="http://schemas.microsoft.com/office/drawing/2014/main" id="{8BE3DD94-445B-45F0-6FF3-666DFC9A4181}"/>
              </a:ext>
            </a:extLst>
          </p:cNvPr>
          <p:cNvSpPr txBox="1">
            <a:spLocks/>
          </p:cNvSpPr>
          <p:nvPr/>
        </p:nvSpPr>
        <p:spPr>
          <a:xfrm>
            <a:off x="8793924" y="652965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530"/>
                </a:solidFill>
                <a:latin typeface="Arial"/>
              </a:rPr>
              <a:t>4</a:t>
            </a:r>
          </a:p>
        </p:txBody>
      </p:sp>
    </p:spTree>
    <p:extLst>
      <p:ext uri="{BB962C8B-B14F-4D97-AF65-F5344CB8AC3E}">
        <p14:creationId xmlns:p14="http://schemas.microsoft.com/office/powerpoint/2010/main" val="509304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119336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495486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a:spLocks noGrp="1"/>
          </p:cNvSpPr>
          <p:nvPr>
            <p:ph type="title"/>
          </p:nvPr>
        </p:nvSpPr>
        <p:spPr>
          <a:xfrm>
            <a:off x="877747" y="308407"/>
            <a:ext cx="7175586" cy="457200"/>
          </a:xfrm>
        </p:spPr>
        <p:txBody>
          <a:bodyPr/>
          <a:lstStyle/>
          <a:p>
            <a:r>
              <a:rPr lang="en-US" sz="2000" cap="none" dirty="0">
                <a:solidFill>
                  <a:schemeClr val="tx1">
                    <a:lumMod val="75000"/>
                    <a:lumOff val="25000"/>
                  </a:schemeClr>
                </a:solidFill>
              </a:rPr>
              <a:t>Recognize the Signs to Assess the Risk</a:t>
            </a:r>
          </a:p>
        </p:txBody>
      </p:sp>
      <p:sp>
        <p:nvSpPr>
          <p:cNvPr id="14" name="Rectangle 13"/>
          <p:cNvSpPr/>
          <p:nvPr/>
        </p:nvSpPr>
        <p:spPr>
          <a:xfrm>
            <a:off x="770735" y="1871124"/>
            <a:ext cx="8173067" cy="10421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62622" lvl="1" defTabSz="215725">
              <a:spcBef>
                <a:spcPts val="0"/>
              </a:spcBef>
              <a:spcAft>
                <a:spcPts val="0"/>
              </a:spcAft>
            </a:pPr>
            <a:r>
              <a:rPr lang="en-US" sz="2000" dirty="0">
                <a:solidFill>
                  <a:schemeClr val="bg1"/>
                </a:solidFill>
                <a:latin typeface="Arial" panose="020B0604020202020204" pitchFamily="34" charset="0"/>
                <a:cs typeface="Arial" panose="020B0604020202020204" pitchFamily="34" charset="0"/>
              </a:rPr>
              <a:t>Indicate or signal </a:t>
            </a:r>
            <a:r>
              <a:rPr lang="en-US" sz="2000" i="1" dirty="0">
                <a:solidFill>
                  <a:schemeClr val="bg1"/>
                </a:solidFill>
                <a:latin typeface="Arial" panose="020B0604020202020204" pitchFamily="34" charset="0"/>
                <a:cs typeface="Arial" panose="020B0604020202020204" pitchFamily="34" charset="0"/>
              </a:rPr>
              <a:t>active</a:t>
            </a:r>
            <a:r>
              <a:rPr lang="en-US" sz="2000" dirty="0">
                <a:solidFill>
                  <a:schemeClr val="bg1"/>
                </a:solidFill>
                <a:latin typeface="Arial" panose="020B0604020202020204" pitchFamily="34" charset="0"/>
                <a:cs typeface="Arial" panose="020B0604020202020204" pitchFamily="34" charset="0"/>
              </a:rPr>
              <a:t> suicidal thinking and/or behaviors, meaning they are time sensitive and </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require immediate action.</a:t>
            </a:r>
            <a:endParaRPr lang="en-US" sz="2000" b="1" u="sng" dirty="0">
              <a:solidFill>
                <a:schemeClr val="bg1"/>
              </a:solidFill>
              <a:latin typeface="Arial" panose="020B0604020202020204" pitchFamily="34" charset="0"/>
              <a:cs typeface="Arial" panose="020B0604020202020204" pitchFamily="34" charset="0"/>
            </a:endParaRPr>
          </a:p>
        </p:txBody>
      </p:sp>
      <p:sp>
        <p:nvSpPr>
          <p:cNvPr id="15" name="Rectangle 14"/>
          <p:cNvSpPr/>
          <p:nvPr/>
        </p:nvSpPr>
        <p:spPr>
          <a:xfrm>
            <a:off x="770736" y="3542373"/>
            <a:ext cx="8173069" cy="798755"/>
          </a:xfrm>
          <a:prstGeom prst="rect">
            <a:avLst/>
          </a:prstGeom>
          <a:solidFill>
            <a:srgbClr val="FFC8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60525" lvl="1" defTabSz="215725">
              <a:spcBef>
                <a:spcPts val="0"/>
              </a:spcBef>
              <a:spcAft>
                <a:spcPts val="0"/>
              </a:spcAft>
            </a:pPr>
            <a:r>
              <a:rPr lang="en-US" sz="2000" dirty="0">
                <a:solidFill>
                  <a:schemeClr val="tx1"/>
                </a:solidFill>
                <a:latin typeface="Arial" panose="020B0604020202020204" pitchFamily="34" charset="0"/>
                <a:cs typeface="Arial" panose="020B0604020202020204" pitchFamily="34" charset="0"/>
              </a:rPr>
              <a:t>Events and/or characteristics that indicate the </a:t>
            </a:r>
            <a:br>
              <a:rPr lang="en-US" sz="2000" dirty="0">
                <a:solidFill>
                  <a:schemeClr val="tx1"/>
                </a:solidFill>
                <a:latin typeface="Arial" panose="020B0604020202020204" pitchFamily="34" charset="0"/>
                <a:cs typeface="Arial" panose="020B0604020202020204" pitchFamily="34" charset="0"/>
              </a:rPr>
            </a:br>
            <a:r>
              <a:rPr lang="en-US" sz="2000" i="1" dirty="0">
                <a:solidFill>
                  <a:schemeClr val="tx1"/>
                </a:solidFill>
                <a:latin typeface="Arial" panose="020B0604020202020204" pitchFamily="34" charset="0"/>
                <a:cs typeface="Arial" panose="020B0604020202020204" pitchFamily="34" charset="0"/>
              </a:rPr>
              <a:t>potential </a:t>
            </a:r>
            <a:r>
              <a:rPr lang="en-US" sz="2000" dirty="0">
                <a:solidFill>
                  <a:schemeClr val="tx1"/>
                </a:solidFill>
                <a:latin typeface="Arial" panose="020B0604020202020204" pitchFamily="34" charset="0"/>
                <a:cs typeface="Arial" panose="020B0604020202020204" pitchFamily="34" charset="0"/>
              </a:rPr>
              <a:t>for suicidal thoughts and/or actions</a:t>
            </a:r>
            <a:endParaRPr lang="en-US" sz="2500" b="1" dirty="0">
              <a:solidFill>
                <a:schemeClr val="tx1"/>
              </a:solidFill>
              <a:latin typeface="Arial" panose="020B0604020202020204" pitchFamily="34" charset="0"/>
              <a:cs typeface="Arial" panose="020B0604020202020204" pitchFamily="34" charset="0"/>
            </a:endParaRPr>
          </a:p>
        </p:txBody>
      </p:sp>
      <p:sp>
        <p:nvSpPr>
          <p:cNvPr id="16" name="Rectangle 15"/>
          <p:cNvSpPr/>
          <p:nvPr/>
        </p:nvSpPr>
        <p:spPr>
          <a:xfrm>
            <a:off x="774448" y="5100051"/>
            <a:ext cx="8169356" cy="79875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60525" lvl="1" defTabSz="215725">
              <a:spcBef>
                <a:spcPts val="0"/>
              </a:spcBef>
            </a:pPr>
            <a:r>
              <a:rPr lang="en-US" sz="2000" dirty="0">
                <a:solidFill>
                  <a:schemeClr val="tx1"/>
                </a:solidFill>
                <a:latin typeface="Arial" panose="020B0604020202020204" pitchFamily="34" charset="0"/>
                <a:cs typeface="Arial" panose="020B0604020202020204" pitchFamily="34" charset="0"/>
              </a:rPr>
              <a:t>Behaviors, characteristics, or supports that reduce risk and encourage healthy behaviors</a:t>
            </a:r>
          </a:p>
        </p:txBody>
      </p:sp>
      <p:pic>
        <p:nvPicPr>
          <p:cNvPr id="19" name="Picture 18" descr="A close up of a green traffic light&#10;&#10;Description automatically generated">
            <a:extLst>
              <a:ext uri="{FF2B5EF4-FFF2-40B4-BE49-F238E27FC236}">
                <a16:creationId xmlns:a16="http://schemas.microsoft.com/office/drawing/2014/main" id="{8A97346C-575B-4006-AD2E-058F715AD74F}"/>
              </a:ext>
            </a:extLst>
          </p:cNvPr>
          <p:cNvPicPr>
            <a:picLocks noChangeAspect="1"/>
          </p:cNvPicPr>
          <p:nvPr/>
        </p:nvPicPr>
        <p:blipFill rotWithShape="1">
          <a:blip r:embed="rId3"/>
          <a:srcRect l="27351" r="-36084" b="7143"/>
          <a:stretch/>
        </p:blipFill>
        <p:spPr>
          <a:xfrm>
            <a:off x="0" y="1375766"/>
            <a:ext cx="5536641" cy="5147534"/>
          </a:xfrm>
          <a:prstGeom prst="rect">
            <a:avLst/>
          </a:prstGeom>
        </p:spPr>
      </p:pic>
      <p:sp>
        <p:nvSpPr>
          <p:cNvPr id="20" name="Rounded Rectangle 19"/>
          <p:cNvSpPr/>
          <p:nvPr/>
        </p:nvSpPr>
        <p:spPr>
          <a:xfrm>
            <a:off x="2586576" y="3075193"/>
            <a:ext cx="3816275" cy="443753"/>
          </a:xfrm>
          <a:prstGeom prst="roundRect">
            <a:avLst/>
          </a:prstGeom>
          <a:noFill/>
          <a:ln w="57150">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8751" tIns="88751" rIns="88751" bIns="88751" numCol="1" spcCol="1270" anchor="ctr" anchorCtr="0">
            <a:noAutofit/>
          </a:bodyPr>
          <a:lstStyle/>
          <a:p>
            <a:pPr defTabSz="560884"/>
            <a:r>
              <a:rPr lang="en-US" sz="2718" dirty="0">
                <a:ln w="3175">
                  <a:solidFill>
                    <a:schemeClr val="tx1"/>
                  </a:solidFill>
                </a:ln>
                <a:solidFill>
                  <a:srgbClr val="FFC000"/>
                </a:solidFill>
                <a:latin typeface="Impact" panose="020B0806030902050204" pitchFamily="34" charset="0"/>
                <a:cs typeface="Arial" panose="020B0604020202020204" pitchFamily="34" charset="0"/>
              </a:rPr>
              <a:t>RISK FACTORS</a:t>
            </a:r>
          </a:p>
        </p:txBody>
      </p:sp>
      <p:sp>
        <p:nvSpPr>
          <p:cNvPr id="21" name="Rounded Rectangle 20"/>
          <p:cNvSpPr/>
          <p:nvPr/>
        </p:nvSpPr>
        <p:spPr>
          <a:xfrm>
            <a:off x="2595820" y="4638834"/>
            <a:ext cx="3816275" cy="443753"/>
          </a:xfrm>
          <a:prstGeom prst="roundRect">
            <a:avLst/>
          </a:prstGeom>
          <a:noFill/>
          <a:ln w="57150">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8751" tIns="88751" rIns="88751" bIns="88751" numCol="1" spcCol="1270" anchor="ctr" anchorCtr="0">
            <a:noAutofit/>
          </a:bodyPr>
          <a:lstStyle/>
          <a:p>
            <a:pPr defTabSz="560884"/>
            <a:r>
              <a:rPr lang="en-US" sz="2718" dirty="0">
                <a:ln w="3175">
                  <a:solidFill>
                    <a:schemeClr val="tx1"/>
                  </a:solidFill>
                </a:ln>
                <a:solidFill>
                  <a:srgbClr val="00B050"/>
                </a:solidFill>
                <a:latin typeface="Impact" panose="020B0806030902050204" pitchFamily="34" charset="0"/>
                <a:cs typeface="Arial" panose="020B0604020202020204" pitchFamily="34" charset="0"/>
              </a:rPr>
              <a:t>PROTECTIVE FACTORS</a:t>
            </a:r>
          </a:p>
        </p:txBody>
      </p:sp>
      <p:sp>
        <p:nvSpPr>
          <p:cNvPr id="22" name="Rectangle 21"/>
          <p:cNvSpPr/>
          <p:nvPr/>
        </p:nvSpPr>
        <p:spPr>
          <a:xfrm>
            <a:off x="2614310" y="1403945"/>
            <a:ext cx="3816275" cy="443753"/>
          </a:xfrm>
          <a:prstGeom prst="rect">
            <a:avLst/>
          </a:prstGeom>
          <a:noFill/>
          <a:ln w="38100">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8751" tIns="88751" rIns="88751" bIns="88751" numCol="1" spcCol="1270" anchor="ctr" anchorCtr="0">
            <a:noAutofit/>
          </a:bodyPr>
          <a:lstStyle/>
          <a:p>
            <a:pPr defTabSz="560884">
              <a:spcAft>
                <a:spcPct val="35000"/>
              </a:spcAft>
            </a:pPr>
            <a:r>
              <a:rPr lang="en-US" sz="2718" dirty="0">
                <a:ln w="3175">
                  <a:solidFill>
                    <a:schemeClr val="tx1"/>
                  </a:solidFill>
                </a:ln>
                <a:solidFill>
                  <a:srgbClr val="C00000"/>
                </a:solidFill>
                <a:latin typeface="Impact" panose="020B0806030902050204" pitchFamily="34" charset="0"/>
                <a:cs typeface="Arial" panose="020B0604020202020204" pitchFamily="34" charset="0"/>
              </a:rPr>
              <a:t>WARNING SIGNS</a:t>
            </a:r>
          </a:p>
        </p:txBody>
      </p:sp>
      <p:sp>
        <p:nvSpPr>
          <p:cNvPr id="2" name="Slide Number Placeholder 5">
            <a:extLst>
              <a:ext uri="{FF2B5EF4-FFF2-40B4-BE49-F238E27FC236}">
                <a16:creationId xmlns:a16="http://schemas.microsoft.com/office/drawing/2014/main" id="{3E88F80A-8353-810E-1568-A93968DC0FF7}"/>
              </a:ext>
            </a:extLst>
          </p:cNvPr>
          <p:cNvSpPr txBox="1">
            <a:spLocks/>
          </p:cNvSpPr>
          <p:nvPr/>
        </p:nvSpPr>
        <p:spPr>
          <a:xfrm>
            <a:off x="8793924" y="652965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530"/>
                </a:solidFill>
                <a:latin typeface="Arial"/>
              </a:rPr>
              <a:t>5</a:t>
            </a:r>
          </a:p>
        </p:txBody>
      </p:sp>
    </p:spTree>
    <p:extLst>
      <p:ext uri="{BB962C8B-B14F-4D97-AF65-F5344CB8AC3E}">
        <p14:creationId xmlns:p14="http://schemas.microsoft.com/office/powerpoint/2010/main" val="2335765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857043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p:blipFill>
        <p:spPr>
          <a:xfrm>
            <a:off x="1210" y="1627217"/>
            <a:ext cx="9141579" cy="4543365"/>
          </a:xfrm>
          <a:prstGeom prst="rect">
            <a:avLst/>
          </a:prstGeom>
        </p:spPr>
      </p:pic>
      <p:sp>
        <p:nvSpPr>
          <p:cNvPr id="13" name="Title 1"/>
          <p:cNvSpPr txBox="1">
            <a:spLocks/>
          </p:cNvSpPr>
          <p:nvPr/>
        </p:nvSpPr>
        <p:spPr bwMode="auto">
          <a:xfrm>
            <a:off x="908105" y="321207"/>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343A32"/>
                </a:solidFill>
              </a:rPr>
              <a:t>Practical Application: Strategies to ASK</a:t>
            </a:r>
          </a:p>
        </p:txBody>
      </p:sp>
      <p:grpSp>
        <p:nvGrpSpPr>
          <p:cNvPr id="4" name="Group 3">
            <a:extLst>
              <a:ext uri="{FF2B5EF4-FFF2-40B4-BE49-F238E27FC236}">
                <a16:creationId xmlns:a16="http://schemas.microsoft.com/office/drawing/2014/main" id="{B4E9B963-BBA8-A12B-DD18-D9304086E8D2}"/>
              </a:ext>
            </a:extLst>
          </p:cNvPr>
          <p:cNvGrpSpPr/>
          <p:nvPr/>
        </p:nvGrpSpPr>
        <p:grpSpPr>
          <a:xfrm>
            <a:off x="5448890" y="1680380"/>
            <a:ext cx="3451271" cy="1917731"/>
            <a:chOff x="5448890" y="1680380"/>
            <a:chExt cx="3451271" cy="1917731"/>
          </a:xfrm>
        </p:grpSpPr>
        <p:sp>
          <p:nvSpPr>
            <p:cNvPr id="8" name="Rectangle 7">
              <a:extLst>
                <a:ext uri="{FF2B5EF4-FFF2-40B4-BE49-F238E27FC236}">
                  <a16:creationId xmlns:a16="http://schemas.microsoft.com/office/drawing/2014/main" id="{92BF20F5-E176-4F40-B4BB-D8931849A102}"/>
                </a:ext>
              </a:extLst>
            </p:cNvPr>
            <p:cNvSpPr/>
            <p:nvPr/>
          </p:nvSpPr>
          <p:spPr>
            <a:xfrm>
              <a:off x="5693169" y="1931353"/>
              <a:ext cx="3206992" cy="1533207"/>
            </a:xfrm>
            <a:prstGeom prst="rect">
              <a:avLst/>
            </a:prstGeom>
            <a:solidFill>
              <a:schemeClr val="bg1"/>
            </a:solidFill>
            <a:ln>
              <a:solidFill>
                <a:srgbClr val="C2B5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5805386" y="2028451"/>
              <a:ext cx="3094774" cy="1569660"/>
            </a:xfrm>
            <a:prstGeom prst="rect">
              <a:avLst/>
            </a:prstGeom>
          </p:spPr>
          <p:txBody>
            <a:bodyPr wrap="square">
              <a:spAutoFit/>
            </a:bodyPr>
            <a:lstStyle/>
            <a:p>
              <a:pPr lvl="0">
                <a:spcBef>
                  <a:spcPts val="600"/>
                </a:spcBef>
                <a:defRPr/>
              </a:pPr>
              <a:r>
                <a:rPr lang="en-US" sz="1600" dirty="0">
                  <a:latin typeface="+mj-lt"/>
                  <a:cs typeface="Arial" panose="020B0604020202020204" pitchFamily="34" charset="0"/>
                </a:rPr>
                <a:t>What are some </a:t>
              </a:r>
              <a:r>
                <a:rPr lang="en-US" sz="1600" b="1" dirty="0">
                  <a:latin typeface="+mj-lt"/>
                  <a:cs typeface="Arial" panose="020B0604020202020204" pitchFamily="34" charset="0"/>
                </a:rPr>
                <a:t>strategies</a:t>
              </a:r>
              <a:r>
                <a:rPr lang="en-US" sz="1600" dirty="0">
                  <a:latin typeface="+mj-lt"/>
                  <a:cs typeface="Arial" panose="020B0604020202020204" pitchFamily="34" charset="0"/>
                </a:rPr>
                <a:t> a </a:t>
              </a:r>
              <a:r>
                <a:rPr lang="en-US" sz="1600" kern="0" dirty="0">
                  <a:solidFill>
                    <a:prstClr val="black"/>
                  </a:solidFill>
                  <a:latin typeface="+mj-lt"/>
                </a:rPr>
                <a:t>person could </a:t>
              </a:r>
              <a:r>
                <a:rPr lang="en-US" sz="1600" b="1" kern="0" dirty="0">
                  <a:solidFill>
                    <a:prstClr val="black"/>
                  </a:solidFill>
                  <a:latin typeface="+mj-lt"/>
                </a:rPr>
                <a:t>use to overcome challenges </a:t>
              </a:r>
              <a:r>
                <a:rPr lang="en-US" sz="1600" kern="0" dirty="0">
                  <a:solidFill>
                    <a:prstClr val="black"/>
                  </a:solidFill>
                  <a:latin typeface="+mj-lt"/>
                </a:rPr>
                <a:t>associated </a:t>
              </a:r>
              <a:r>
                <a:rPr lang="en-US" sz="1600" b="1" kern="0" dirty="0">
                  <a:solidFill>
                    <a:prstClr val="black"/>
                  </a:solidFill>
                  <a:latin typeface="+mj-lt"/>
                </a:rPr>
                <a:t>with ASKing </a:t>
              </a:r>
              <a:r>
                <a:rPr lang="en-US" sz="1600" kern="0" dirty="0">
                  <a:solidFill>
                    <a:prstClr val="black"/>
                  </a:solidFill>
                  <a:latin typeface="+mj-lt"/>
                </a:rPr>
                <a:t>or checking in with another person?</a:t>
              </a:r>
            </a:p>
            <a:p>
              <a:endParaRPr lang="en-US" sz="1600" kern="0" dirty="0">
                <a:solidFill>
                  <a:prstClr val="black"/>
                </a:solidFill>
                <a:latin typeface="Aia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8890" y="1680380"/>
              <a:ext cx="511257" cy="511257"/>
            </a:xfrm>
            <a:prstGeom prst="rect">
              <a:avLst/>
            </a:prstGeom>
            <a:effectLst>
              <a:outerShdw dist="25400" dir="2700000" algn="tl" rotWithShape="0">
                <a:prstClr val="black">
                  <a:alpha val="15000"/>
                </a:prstClr>
              </a:outerShdw>
            </a:effectLst>
          </p:spPr>
        </p:pic>
      </p:grpSp>
      <p:sp>
        <p:nvSpPr>
          <p:cNvPr id="2" name="Slide Number Placeholder 5">
            <a:extLst>
              <a:ext uri="{FF2B5EF4-FFF2-40B4-BE49-F238E27FC236}">
                <a16:creationId xmlns:a16="http://schemas.microsoft.com/office/drawing/2014/main" id="{9A4818CA-9A53-739A-658B-C944216B1988}"/>
              </a:ext>
            </a:extLst>
          </p:cNvPr>
          <p:cNvSpPr txBox="1">
            <a:spLocks/>
          </p:cNvSpPr>
          <p:nvPr/>
        </p:nvSpPr>
        <p:spPr>
          <a:xfrm>
            <a:off x="8793924" y="652965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530"/>
                </a:solidFill>
                <a:latin typeface="Arial"/>
              </a:rPr>
              <a:t>6</a:t>
            </a:r>
          </a:p>
        </p:txBody>
      </p:sp>
    </p:spTree>
    <p:extLst>
      <p:ext uri="{BB962C8B-B14F-4D97-AF65-F5344CB8AC3E}">
        <p14:creationId xmlns:p14="http://schemas.microsoft.com/office/powerpoint/2010/main" val="29807571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815533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bwMode="auto">
          <a:xfrm>
            <a:off x="908105" y="321207"/>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343A32"/>
                </a:solidFill>
              </a:rPr>
              <a:t>Practical Tips: ASK</a:t>
            </a:r>
          </a:p>
        </p:txBody>
      </p:sp>
      <p:sp>
        <p:nvSpPr>
          <p:cNvPr id="2" name="Rectangle 1"/>
          <p:cNvSpPr/>
          <p:nvPr/>
        </p:nvSpPr>
        <p:spPr>
          <a:xfrm>
            <a:off x="747132" y="1751617"/>
            <a:ext cx="7649736" cy="3354765"/>
          </a:xfrm>
          <a:prstGeom prst="rect">
            <a:avLst/>
          </a:prstGeom>
        </p:spPr>
        <p:txBody>
          <a:bodyPr wrap="square">
            <a:spAutoFit/>
          </a:bodyPr>
          <a:lstStyle/>
          <a:p>
            <a:pPr marL="576263" lvl="0" indent="-285750">
              <a:spcBef>
                <a:spcPts val="600"/>
              </a:spcBef>
              <a:spcAft>
                <a:spcPts val="600"/>
              </a:spcAft>
              <a:buFont typeface="Arial" panose="020B0604020202020204" pitchFamily="34" charset="0"/>
              <a:buChar char="•"/>
              <a:defRPr/>
            </a:pPr>
            <a:r>
              <a:rPr lang="en-US" dirty="0">
                <a:latin typeface="Arial" panose="020B0604020202020204" pitchFamily="34" charset="0"/>
                <a:cs typeface="Arial" panose="020B0604020202020204" pitchFamily="34" charset="0"/>
              </a:rPr>
              <a:t>Be </a:t>
            </a:r>
            <a:r>
              <a:rPr lang="en-US" b="1" dirty="0">
                <a:latin typeface="Arial" panose="020B0604020202020204" pitchFamily="34" charset="0"/>
                <a:cs typeface="Arial" panose="020B0604020202020204" pitchFamily="34" charset="0"/>
              </a:rPr>
              <a:t>direct</a:t>
            </a:r>
          </a:p>
          <a:p>
            <a:pPr marL="1033463" lvl="1" indent="-285750">
              <a:spcBef>
                <a:spcPts val="600"/>
              </a:spcBef>
              <a:spcAft>
                <a:spcPts val="600"/>
              </a:spcAft>
              <a:buFont typeface="Arial" panose="020B0604020202020204" pitchFamily="34" charset="0"/>
              <a:buChar char="•"/>
              <a:defRPr/>
            </a:pPr>
            <a:r>
              <a:rPr lang="en-US" dirty="0">
                <a:latin typeface="Arial" panose="020B0604020202020204" pitchFamily="34" charset="0"/>
                <a:cs typeface="Arial" panose="020B0604020202020204" pitchFamily="34" charset="0"/>
              </a:rPr>
              <a:t>Asking direct questions will give you the most direct, clear answers</a:t>
            </a:r>
          </a:p>
          <a:p>
            <a:pPr marL="576263" lvl="0" indent="-285750">
              <a:spcBef>
                <a:spcPts val="600"/>
              </a:spcBef>
              <a:spcAft>
                <a:spcPts val="600"/>
              </a:spcAft>
              <a:buFont typeface="Arial" panose="020B0604020202020204" pitchFamily="34" charset="0"/>
              <a:buChar char="•"/>
              <a:defRPr/>
            </a:pPr>
            <a:r>
              <a:rPr lang="en-US" dirty="0">
                <a:latin typeface="Arial" panose="020B0604020202020204" pitchFamily="34" charset="0"/>
                <a:cs typeface="Arial" panose="020B0604020202020204" pitchFamily="34" charset="0"/>
              </a:rPr>
              <a:t>Have </a:t>
            </a:r>
            <a:r>
              <a:rPr lang="en-US" b="1" dirty="0">
                <a:latin typeface="Arial" panose="020B0604020202020204" pitchFamily="34" charset="0"/>
                <a:cs typeface="Arial" panose="020B0604020202020204" pitchFamily="34" charset="0"/>
              </a:rPr>
              <a:t>strategies</a:t>
            </a:r>
            <a:r>
              <a:rPr lang="en-US" dirty="0">
                <a:latin typeface="Arial" panose="020B0604020202020204" pitchFamily="34" charset="0"/>
                <a:cs typeface="Arial" panose="020B0604020202020204" pitchFamily="34" charset="0"/>
              </a:rPr>
              <a:t> to overcome challenges</a:t>
            </a:r>
          </a:p>
          <a:p>
            <a:pPr marL="576263" lvl="0" indent="-285750">
              <a:spcBef>
                <a:spcPts val="600"/>
              </a:spcBef>
              <a:spcAft>
                <a:spcPts val="600"/>
              </a:spcAft>
              <a:buFont typeface="Arial" panose="020B0604020202020204" pitchFamily="34" charset="0"/>
              <a:buChar char="•"/>
              <a:defRPr/>
            </a:pPr>
            <a:r>
              <a:rPr lang="en-US" b="1" dirty="0">
                <a:latin typeface="Arial" panose="020B0604020202020204" pitchFamily="34" charset="0"/>
                <a:cs typeface="Arial" panose="020B0604020202020204" pitchFamily="34" charset="0"/>
              </a:rPr>
              <a:t>Trust</a:t>
            </a:r>
            <a:r>
              <a:rPr lang="en-US" dirty="0">
                <a:latin typeface="Arial" panose="020B0604020202020204" pitchFamily="34" charset="0"/>
                <a:cs typeface="Arial" panose="020B0604020202020204" pitchFamily="34" charset="0"/>
              </a:rPr>
              <a:t> that the benefits of ASKing outweigh any perceived costs</a:t>
            </a:r>
          </a:p>
          <a:p>
            <a:pPr marL="1033463" lvl="1" indent="-285750">
              <a:spcBef>
                <a:spcPts val="600"/>
              </a:spcBef>
              <a:spcAft>
                <a:spcPts val="600"/>
              </a:spcAft>
              <a:buFont typeface="Arial" panose="020B0604020202020204" pitchFamily="34" charset="0"/>
              <a:buChar char="•"/>
              <a:defRPr/>
            </a:pPr>
            <a:r>
              <a:rPr lang="en-US" dirty="0">
                <a:latin typeface="Arial" panose="020B0604020202020204" pitchFamily="34" charset="0"/>
                <a:cs typeface="Arial" panose="020B0604020202020204" pitchFamily="34" charset="0"/>
              </a:rPr>
              <a:t>It is better to ask and be wrong than not to ask and have something terrible happen </a:t>
            </a:r>
          </a:p>
          <a:p>
            <a:pPr marL="1033463" lvl="1" indent="-285750" defTabSz="914400" eaLnBrk="0" fontAlgn="base" hangingPunct="0">
              <a:spcBef>
                <a:spcPts val="600"/>
              </a:spcBef>
              <a:spcAft>
                <a:spcPts val="600"/>
              </a:spcAft>
              <a:buFont typeface="Arial" panose="020B0604020202020204" pitchFamily="34" charset="0"/>
              <a:buChar char="•"/>
              <a:defRPr/>
            </a:pPr>
            <a:r>
              <a:rPr lang="en-US" dirty="0">
                <a:latin typeface="Arial" panose="020B0604020202020204" pitchFamily="34" charset="0"/>
                <a:cs typeface="Arial" panose="020B0604020202020204" pitchFamily="34" charset="0"/>
              </a:rPr>
              <a:t>Checking in with someone shows you have their back, which can help increase your connection and level of trust</a:t>
            </a:r>
            <a:endParaRPr lang="en-US" dirty="0"/>
          </a:p>
        </p:txBody>
      </p:sp>
      <p:sp>
        <p:nvSpPr>
          <p:cNvPr id="3" name="Slide Number Placeholder 5">
            <a:extLst>
              <a:ext uri="{FF2B5EF4-FFF2-40B4-BE49-F238E27FC236}">
                <a16:creationId xmlns:a16="http://schemas.microsoft.com/office/drawing/2014/main" id="{58BE921C-FA7E-9F3C-DE11-17289AE66BFD}"/>
              </a:ext>
            </a:extLst>
          </p:cNvPr>
          <p:cNvSpPr txBox="1">
            <a:spLocks/>
          </p:cNvSpPr>
          <p:nvPr/>
        </p:nvSpPr>
        <p:spPr>
          <a:xfrm>
            <a:off x="8793924" y="652965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530"/>
                </a:solidFill>
                <a:latin typeface="Arial"/>
              </a:rPr>
              <a:t>7</a:t>
            </a:r>
          </a:p>
        </p:txBody>
      </p:sp>
    </p:spTree>
    <p:extLst>
      <p:ext uri="{BB962C8B-B14F-4D97-AF65-F5344CB8AC3E}">
        <p14:creationId xmlns:p14="http://schemas.microsoft.com/office/powerpoint/2010/main" val="1434506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248447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bwMode="auto">
          <a:xfrm>
            <a:off x="908105" y="321207"/>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343A32"/>
                </a:solidFill>
              </a:rPr>
              <a:t>Practical Tips: CARE</a:t>
            </a:r>
          </a:p>
        </p:txBody>
      </p:sp>
      <p:pic>
        <p:nvPicPr>
          <p:cNvPr id="17" name="Picture 16">
            <a:extLst>
              <a:ext uri="{FF2B5EF4-FFF2-40B4-BE49-F238E27FC236}">
                <a16:creationId xmlns:a16="http://schemas.microsoft.com/office/drawing/2014/main" id="{62A384D5-EC54-42A9-AA1B-F060640AC3E2}"/>
              </a:ext>
            </a:extLst>
          </p:cNvPr>
          <p:cNvPicPr>
            <a:picLocks noChangeAspect="1"/>
          </p:cNvPicPr>
          <p:nvPr/>
        </p:nvPicPr>
        <p:blipFill rotWithShape="1">
          <a:blip r:embed="rId3">
            <a:extLst>
              <a:ext uri="{28A0092B-C50C-407E-A947-70E740481C1C}">
                <a14:useLocalDpi xmlns:a14="http://schemas.microsoft.com/office/drawing/2010/main" val="0"/>
              </a:ext>
            </a:extLst>
          </a:blip>
          <a:srcRect r="49540"/>
          <a:stretch/>
        </p:blipFill>
        <p:spPr>
          <a:xfrm>
            <a:off x="1" y="896803"/>
            <a:ext cx="4572000" cy="5136582"/>
          </a:xfrm>
          <a:prstGeom prst="rect">
            <a:avLst/>
          </a:prstGeom>
        </p:spPr>
      </p:pic>
      <p:sp>
        <p:nvSpPr>
          <p:cNvPr id="10" name="Rectangle 9"/>
          <p:cNvSpPr/>
          <p:nvPr/>
        </p:nvSpPr>
        <p:spPr>
          <a:xfrm>
            <a:off x="1403498" y="3829844"/>
            <a:ext cx="2663190" cy="2131353"/>
          </a:xfrm>
          <a:prstGeom prst="rect">
            <a:avLst/>
          </a:prstGeom>
        </p:spPr>
        <p:txBody>
          <a:bodyPr wrap="square">
            <a:spAutoFit/>
          </a:bodyPr>
          <a:lstStyle/>
          <a:p>
            <a:pPr marL="166688" indent="-166688">
              <a:spcBef>
                <a:spcPts val="300"/>
              </a:spcBef>
              <a:buFontTx/>
              <a:buChar char="-"/>
            </a:pPr>
            <a:r>
              <a:rPr lang="en-US" sz="1200" dirty="0">
                <a:solidFill>
                  <a:schemeClr val="bg1"/>
                </a:solidFill>
                <a:latin typeface="Arial" panose="020B0604020202020204" pitchFamily="34" charset="0"/>
              </a:rPr>
              <a:t>Attentive and open posture</a:t>
            </a:r>
          </a:p>
          <a:p>
            <a:pPr marL="166688" indent="-166688">
              <a:spcBef>
                <a:spcPts val="300"/>
              </a:spcBef>
              <a:buFontTx/>
              <a:buChar char="-"/>
            </a:pPr>
            <a:r>
              <a:rPr lang="en-US" sz="1200" dirty="0">
                <a:solidFill>
                  <a:schemeClr val="bg1"/>
                </a:solidFill>
                <a:latin typeface="Arial" panose="020B0604020202020204" pitchFamily="34" charset="0"/>
              </a:rPr>
              <a:t>Make appropriate eye contact</a:t>
            </a:r>
          </a:p>
          <a:p>
            <a:pPr marL="166688" indent="-166688">
              <a:spcBef>
                <a:spcPts val="300"/>
              </a:spcBef>
              <a:buFontTx/>
              <a:buChar char="-"/>
            </a:pPr>
            <a:r>
              <a:rPr lang="en-US" sz="1200" dirty="0">
                <a:solidFill>
                  <a:schemeClr val="bg1"/>
                </a:solidFill>
                <a:latin typeface="Arial" panose="020B0604020202020204" pitchFamily="34" charset="0"/>
              </a:rPr>
              <a:t>Use facial expressions that reflect the speaker’s emotion</a:t>
            </a:r>
          </a:p>
          <a:p>
            <a:pPr marL="166688" indent="-166688">
              <a:spcBef>
                <a:spcPts val="300"/>
              </a:spcBef>
              <a:buFontTx/>
              <a:buChar char="-"/>
            </a:pPr>
            <a:r>
              <a:rPr lang="en-US" sz="1200" dirty="0">
                <a:solidFill>
                  <a:schemeClr val="bg1"/>
                </a:solidFill>
                <a:latin typeface="Arial" panose="020B0604020202020204" pitchFamily="34" charset="0"/>
              </a:rPr>
              <a:t>Give affirmative nods or affirming responses like “I see” or “go on”</a:t>
            </a:r>
          </a:p>
          <a:p>
            <a:pPr marL="166688" indent="-166688">
              <a:spcBef>
                <a:spcPts val="300"/>
              </a:spcBef>
              <a:buFontTx/>
              <a:buChar char="-"/>
            </a:pPr>
            <a:r>
              <a:rPr lang="en-US" sz="1200" dirty="0">
                <a:solidFill>
                  <a:schemeClr val="bg1"/>
                </a:solidFill>
                <a:latin typeface="Arial" panose="020B0604020202020204" pitchFamily="34" charset="0"/>
              </a:rPr>
              <a:t>Summarize what is said to ensure understanding</a:t>
            </a:r>
          </a:p>
          <a:p>
            <a:pPr marL="166688" indent="-166688">
              <a:spcBef>
                <a:spcPts val="300"/>
              </a:spcBef>
              <a:buFontTx/>
              <a:buChar char="-"/>
            </a:pPr>
            <a:r>
              <a:rPr lang="en-US" sz="1200" dirty="0">
                <a:solidFill>
                  <a:schemeClr val="bg1"/>
                </a:solidFill>
                <a:latin typeface="Arial" panose="020B0604020202020204" pitchFamily="34" charset="0"/>
              </a:rPr>
              <a:t>Ask open-ended questions to gain clarity and depth of understanding</a:t>
            </a:r>
            <a:endParaRPr lang="en-US" sz="1200" dirty="0">
              <a:solidFill>
                <a:schemeClr val="bg1"/>
              </a:solidFill>
            </a:endParaRPr>
          </a:p>
        </p:txBody>
      </p:sp>
      <p:sp>
        <p:nvSpPr>
          <p:cNvPr id="20" name="TextBox 19"/>
          <p:cNvSpPr txBox="1"/>
          <p:nvPr/>
        </p:nvSpPr>
        <p:spPr>
          <a:xfrm>
            <a:off x="1403499" y="2325724"/>
            <a:ext cx="2649779" cy="338554"/>
          </a:xfrm>
          <a:prstGeom prst="rect">
            <a:avLst/>
          </a:prstGeom>
          <a:noFill/>
        </p:spPr>
        <p:txBody>
          <a:bodyPr wrap="square" rtlCol="0">
            <a:spAutoFit/>
          </a:bodyPr>
          <a:lstStyle/>
          <a:p>
            <a:pPr algn="ctr"/>
            <a:r>
              <a:rPr lang="en-US" sz="1600" b="1" dirty="0">
                <a:solidFill>
                  <a:schemeClr val="bg1"/>
                </a:solidFill>
                <a:latin typeface="Arial Body"/>
              </a:rPr>
              <a:t>ACTIVE LISTENING</a:t>
            </a:r>
          </a:p>
        </p:txBody>
      </p:sp>
      <p:cxnSp>
        <p:nvCxnSpPr>
          <p:cNvPr id="22" name="Straight Connector 21"/>
          <p:cNvCxnSpPr/>
          <p:nvPr/>
        </p:nvCxnSpPr>
        <p:spPr>
          <a:xfrm>
            <a:off x="1403499" y="3736433"/>
            <a:ext cx="265418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403498" y="2668482"/>
            <a:ext cx="2649779" cy="1169551"/>
          </a:xfrm>
          <a:prstGeom prst="rect">
            <a:avLst/>
          </a:prstGeom>
        </p:spPr>
        <p:txBody>
          <a:bodyPr wrap="square">
            <a:spAutoFit/>
          </a:bodyPr>
          <a:lstStyle/>
          <a:p>
            <a:pPr algn="ctr"/>
            <a:r>
              <a:rPr lang="en-US" sz="1400" b="1" dirty="0">
                <a:solidFill>
                  <a:schemeClr val="bg1"/>
                </a:solidFill>
              </a:rPr>
              <a:t>Listening thoughtfully and deliberately to capture the nuances of what the speaker is communicating</a:t>
            </a:r>
            <a:r>
              <a:rPr lang="en-US" sz="1200" dirty="0">
                <a:solidFill>
                  <a:schemeClr val="bg1"/>
                </a:solidFill>
              </a:rPr>
              <a:t> </a:t>
            </a:r>
            <a:r>
              <a:rPr lang="en-US" sz="1200" i="1" dirty="0">
                <a:solidFill>
                  <a:schemeClr val="bg1"/>
                </a:solidFill>
              </a:rPr>
              <a:t>(ATP 6-22)</a:t>
            </a:r>
            <a:endParaRPr lang="en-US" sz="1200" dirty="0">
              <a:solidFill>
                <a:schemeClr val="bg1"/>
              </a:solidFill>
            </a:endParaRPr>
          </a:p>
          <a:p>
            <a:pPr algn="ctr"/>
            <a:endParaRPr lang="en-US" sz="1400" b="1" dirty="0">
              <a:solidFill>
                <a:schemeClr val="bg1"/>
              </a:solidFill>
              <a:latin typeface="Arial Body"/>
            </a:endParaRPr>
          </a:p>
        </p:txBody>
      </p:sp>
      <p:grpSp>
        <p:nvGrpSpPr>
          <p:cNvPr id="3" name="Group 2">
            <a:extLst>
              <a:ext uri="{FF2B5EF4-FFF2-40B4-BE49-F238E27FC236}">
                <a16:creationId xmlns:a16="http://schemas.microsoft.com/office/drawing/2014/main" id="{D55A04BB-F0C1-45C7-8919-652D5D7E3892}"/>
              </a:ext>
            </a:extLst>
          </p:cNvPr>
          <p:cNvGrpSpPr/>
          <p:nvPr/>
        </p:nvGrpSpPr>
        <p:grpSpPr>
          <a:xfrm>
            <a:off x="4552750" y="896803"/>
            <a:ext cx="4363892" cy="5147415"/>
            <a:chOff x="4552750" y="896803"/>
            <a:chExt cx="4363892" cy="5147415"/>
          </a:xfrm>
        </p:grpSpPr>
        <p:pic>
          <p:nvPicPr>
            <p:cNvPr id="18" name="Picture 17">
              <a:extLst>
                <a:ext uri="{FF2B5EF4-FFF2-40B4-BE49-F238E27FC236}">
                  <a16:creationId xmlns:a16="http://schemas.microsoft.com/office/drawing/2014/main" id="{0558C283-D604-42AA-AA65-1A3FE8B11AEE}"/>
                </a:ext>
              </a:extLst>
            </p:cNvPr>
            <p:cNvPicPr>
              <a:picLocks noChangeAspect="1"/>
            </p:cNvPicPr>
            <p:nvPr/>
          </p:nvPicPr>
          <p:blipFill rotWithShape="1">
            <a:blip r:embed="rId3">
              <a:extLst>
                <a:ext uri="{28A0092B-C50C-407E-A947-70E740481C1C}">
                  <a14:useLocalDpi xmlns:a14="http://schemas.microsoft.com/office/drawing/2010/main" val="0"/>
                </a:ext>
              </a:extLst>
            </a:blip>
            <a:srcRect l="50197" r="1640"/>
            <a:stretch/>
          </p:blipFill>
          <p:spPr>
            <a:xfrm>
              <a:off x="4552750" y="896803"/>
              <a:ext cx="4363892" cy="5136582"/>
            </a:xfrm>
            <a:prstGeom prst="rect">
              <a:avLst/>
            </a:prstGeom>
          </p:spPr>
        </p:pic>
        <p:sp>
          <p:nvSpPr>
            <p:cNvPr id="9" name="Rectangle 8"/>
            <p:cNvSpPr/>
            <p:nvPr/>
          </p:nvSpPr>
          <p:spPr>
            <a:xfrm>
              <a:off x="5407897" y="2695056"/>
              <a:ext cx="2714878" cy="1169551"/>
            </a:xfrm>
            <a:prstGeom prst="rect">
              <a:avLst/>
            </a:prstGeom>
          </p:spPr>
          <p:txBody>
            <a:bodyPr wrap="square">
              <a:spAutoFit/>
            </a:bodyPr>
            <a:lstStyle/>
            <a:p>
              <a:pPr algn="ctr"/>
              <a:r>
                <a:rPr lang="en-US" sz="1400" b="1" dirty="0">
                  <a:solidFill>
                    <a:schemeClr val="bg1"/>
                  </a:solidFill>
                  <a:latin typeface="Arial" panose="020B0604020202020204" pitchFamily="34" charset="0"/>
                  <a:cs typeface="Arial" panose="020B0604020202020204" pitchFamily="34" charset="0"/>
                </a:rPr>
                <a:t>The ability to recognize, understand, and appreciate another person’s situation, motives, perspectives, and feelings </a:t>
              </a:r>
              <a:r>
                <a:rPr lang="en-US" sz="1200" i="1" dirty="0">
                  <a:solidFill>
                    <a:schemeClr val="bg1"/>
                  </a:solidFill>
                  <a:latin typeface="Arial" panose="020B0604020202020204" pitchFamily="34" charset="0"/>
                  <a:cs typeface="Arial" panose="020B0604020202020204" pitchFamily="34" charset="0"/>
                </a:rPr>
                <a:t>(adapted from ADP 6-22)</a:t>
              </a:r>
              <a:endParaRPr lang="en-US" sz="1200" dirty="0">
                <a:solidFill>
                  <a:schemeClr val="bg1"/>
                </a:solidFill>
              </a:endParaRPr>
            </a:p>
          </p:txBody>
        </p:sp>
        <p:sp>
          <p:nvSpPr>
            <p:cNvPr id="11" name="Rectangle 10"/>
            <p:cNvSpPr/>
            <p:nvPr/>
          </p:nvSpPr>
          <p:spPr>
            <a:xfrm>
              <a:off x="5405202" y="4059059"/>
              <a:ext cx="2701467" cy="1985159"/>
            </a:xfrm>
            <a:prstGeom prst="rect">
              <a:avLst/>
            </a:prstGeom>
          </p:spPr>
          <p:txBody>
            <a:bodyPr wrap="square">
              <a:spAutoFit/>
            </a:bodyPr>
            <a:lstStyle/>
            <a:p>
              <a:pPr marL="166688" lvl="0" indent="-166688">
                <a:spcBef>
                  <a:spcPts val="600"/>
                </a:spcBef>
                <a:buFontTx/>
                <a:buChar char="-"/>
              </a:pPr>
              <a:r>
                <a:rPr lang="en-US" sz="1200" dirty="0">
                  <a:solidFill>
                    <a:schemeClr val="bg1"/>
                  </a:solidFill>
                  <a:latin typeface="Arial" panose="020B0604020202020204" pitchFamily="34" charset="0"/>
                  <a:cs typeface="Arial" panose="020B0604020202020204" pitchFamily="34" charset="0"/>
                </a:rPr>
                <a:t>Listen with an open mind</a:t>
              </a:r>
            </a:p>
            <a:p>
              <a:pPr marL="166688" lvl="0" indent="-166688">
                <a:spcBef>
                  <a:spcPts val="600"/>
                </a:spcBef>
                <a:buFontTx/>
                <a:buChar char="-"/>
              </a:pPr>
              <a:r>
                <a:rPr lang="en-US" sz="1200" dirty="0">
                  <a:solidFill>
                    <a:schemeClr val="bg1"/>
                  </a:solidFill>
                  <a:latin typeface="Arial" panose="020B0604020202020204" pitchFamily="34" charset="0"/>
                  <a:cs typeface="Arial" panose="020B0604020202020204" pitchFamily="34" charset="0"/>
                </a:rPr>
                <a:t>Allow the speaker to finish sharing and refrain from giving unsolicited advice or your perspective</a:t>
              </a:r>
            </a:p>
            <a:p>
              <a:pPr marL="166688" lvl="0" indent="-166688">
                <a:spcBef>
                  <a:spcPts val="600"/>
                </a:spcBef>
                <a:buFontTx/>
                <a:buChar char="-"/>
              </a:pPr>
              <a:r>
                <a:rPr lang="en-US" sz="1200" dirty="0">
                  <a:solidFill>
                    <a:schemeClr val="bg1"/>
                  </a:solidFill>
                  <a:latin typeface="Arial" panose="020B0604020202020204" pitchFamily="34" charset="0"/>
                  <a:cs typeface="Arial" panose="020B0604020202020204" pitchFamily="34" charset="0"/>
                </a:rPr>
                <a:t>Ask thoughtful questions with a genuine curiosity </a:t>
              </a:r>
            </a:p>
            <a:p>
              <a:pPr marL="166688" lvl="0" indent="-166688">
                <a:spcBef>
                  <a:spcPts val="600"/>
                </a:spcBef>
                <a:buFontTx/>
                <a:buChar char="-"/>
              </a:pPr>
              <a:r>
                <a:rPr lang="en-US" sz="1200" dirty="0">
                  <a:solidFill>
                    <a:schemeClr val="bg1"/>
                  </a:solidFill>
                  <a:latin typeface="Arial" panose="020B0604020202020204" pitchFamily="34" charset="0"/>
                  <a:cs typeface="Arial" panose="020B0604020202020204" pitchFamily="34" charset="0"/>
                </a:rPr>
                <a:t>Acknowledge and accept their feelings as they are without trying to change how they feel</a:t>
              </a:r>
            </a:p>
          </p:txBody>
        </p:sp>
        <p:sp>
          <p:nvSpPr>
            <p:cNvPr id="21" name="TextBox 20"/>
            <p:cNvSpPr txBox="1"/>
            <p:nvPr/>
          </p:nvSpPr>
          <p:spPr>
            <a:xfrm>
              <a:off x="5085887" y="2325724"/>
              <a:ext cx="3428999" cy="369332"/>
            </a:xfrm>
            <a:prstGeom prst="rect">
              <a:avLst/>
            </a:prstGeom>
            <a:noFill/>
          </p:spPr>
          <p:txBody>
            <a:bodyPr wrap="square" rtlCol="0">
              <a:spAutoFit/>
            </a:bodyPr>
            <a:lstStyle/>
            <a:p>
              <a:pPr algn="ctr"/>
              <a:r>
                <a:rPr lang="en-US" b="1" dirty="0">
                  <a:solidFill>
                    <a:schemeClr val="bg1"/>
                  </a:solidFill>
                </a:rPr>
                <a:t>EMPATHY</a:t>
              </a:r>
              <a:endParaRPr lang="en-US" dirty="0">
                <a:solidFill>
                  <a:schemeClr val="bg1"/>
                </a:solidFill>
              </a:endParaRPr>
            </a:p>
          </p:txBody>
        </p:sp>
        <p:cxnSp>
          <p:nvCxnSpPr>
            <p:cNvPr id="23" name="Straight Connector 22"/>
            <p:cNvCxnSpPr/>
            <p:nvPr/>
          </p:nvCxnSpPr>
          <p:spPr>
            <a:xfrm>
              <a:off x="5407898" y="3962034"/>
              <a:ext cx="271487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Slide Number Placeholder 5">
            <a:extLst>
              <a:ext uri="{FF2B5EF4-FFF2-40B4-BE49-F238E27FC236}">
                <a16:creationId xmlns:a16="http://schemas.microsoft.com/office/drawing/2014/main" id="{168AEF97-39CC-A756-A16B-EFD686FB24E1}"/>
              </a:ext>
            </a:extLst>
          </p:cNvPr>
          <p:cNvSpPr txBox="1">
            <a:spLocks/>
          </p:cNvSpPr>
          <p:nvPr/>
        </p:nvSpPr>
        <p:spPr>
          <a:xfrm>
            <a:off x="8793924" y="652965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530"/>
                </a:solidFill>
                <a:latin typeface="Arial"/>
              </a:rPr>
              <a:t>8</a:t>
            </a:r>
          </a:p>
        </p:txBody>
      </p:sp>
    </p:spTree>
    <p:extLst>
      <p:ext uri="{BB962C8B-B14F-4D97-AF65-F5344CB8AC3E}">
        <p14:creationId xmlns:p14="http://schemas.microsoft.com/office/powerpoint/2010/main" val="14392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460604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29477"/>
            <a:ext cx="9143999" cy="4543365"/>
          </a:xfrm>
          <a:prstGeom prst="rect">
            <a:avLst/>
          </a:prstGeom>
        </p:spPr>
      </p:pic>
      <p:sp>
        <p:nvSpPr>
          <p:cNvPr id="14" name="Rectangle 13"/>
          <p:cNvSpPr/>
          <p:nvPr/>
        </p:nvSpPr>
        <p:spPr>
          <a:xfrm>
            <a:off x="1034502" y="2217339"/>
            <a:ext cx="2172390" cy="369332"/>
          </a:xfrm>
          <a:prstGeom prst="rect">
            <a:avLst/>
          </a:prstGeom>
        </p:spPr>
        <p:txBody>
          <a:bodyPr wrap="none">
            <a:spAutoFit/>
          </a:bodyPr>
          <a:lstStyle/>
          <a:p>
            <a:r>
              <a:rPr lang="en-US" b="1" dirty="0">
                <a:solidFill>
                  <a:schemeClr val="bg1"/>
                </a:solidFill>
              </a:rPr>
              <a:t>Group Discussion</a:t>
            </a:r>
            <a:endParaRPr lang="en-US" dirty="0">
              <a:solidFill>
                <a:schemeClr val="bg1"/>
              </a:solidFill>
            </a:endParaRPr>
          </a:p>
        </p:txBody>
      </p:sp>
      <p:sp>
        <p:nvSpPr>
          <p:cNvPr id="15" name="Rectangle 14"/>
          <p:cNvSpPr/>
          <p:nvPr/>
        </p:nvSpPr>
        <p:spPr>
          <a:xfrm>
            <a:off x="1014237" y="1350315"/>
            <a:ext cx="7463557" cy="2739211"/>
          </a:xfrm>
          <a:prstGeom prst="rect">
            <a:avLst/>
          </a:prstGeom>
        </p:spPr>
        <p:txBody>
          <a:bodyPr wrap="square">
            <a:spAutoFit/>
          </a:bodyPr>
          <a:lstStyle/>
          <a:p>
            <a:r>
              <a:rPr lang="en-US" sz="1600" b="1" dirty="0"/>
              <a:t>Establish realistic expectations: The person you are helping may provide resistance. </a:t>
            </a:r>
          </a:p>
          <a:p>
            <a:endParaRPr lang="en-US" sz="1400" dirty="0">
              <a:latin typeface="+mj-lt"/>
            </a:endParaRPr>
          </a:p>
          <a:p>
            <a:pPr marL="285750" indent="-285750">
              <a:buFont typeface="Arial" panose="020B0604020202020204" pitchFamily="34" charset="0"/>
              <a:buChar char="•"/>
            </a:pPr>
            <a:r>
              <a:rPr lang="en-US" sz="1600" dirty="0">
                <a:latin typeface="+mj-lt"/>
                <a:cs typeface="Arial" panose="020B0604020202020204" pitchFamily="34" charset="0"/>
              </a:rPr>
              <a:t>What are some strategies a </a:t>
            </a:r>
            <a:r>
              <a:rPr lang="en-US" sz="1600" kern="0" dirty="0">
                <a:solidFill>
                  <a:prstClr val="black"/>
                </a:solidFill>
                <a:latin typeface="+mj-lt"/>
              </a:rPr>
              <a:t>person might use to overcome potential challenges or resistance when trying to ESCORT another person to a helping resource?</a:t>
            </a:r>
          </a:p>
          <a:p>
            <a:pPr marL="285750" indent="-285750">
              <a:buFont typeface="Arial" panose="020B0604020202020204" pitchFamily="34" charset="0"/>
              <a:buChar char="•"/>
            </a:pPr>
            <a:endParaRPr lang="en-US" sz="1600" dirty="0">
              <a:latin typeface="+mj-lt"/>
            </a:endParaRPr>
          </a:p>
          <a:p>
            <a:pPr marL="285750" indent="-285750">
              <a:buFont typeface="Arial" panose="020B0604020202020204" pitchFamily="34" charset="0"/>
              <a:buChar char="•"/>
            </a:pPr>
            <a:r>
              <a:rPr lang="en-US" sz="1600" dirty="0">
                <a:latin typeface="+mj-lt"/>
                <a:cs typeface="Arial" panose="020B0604020202020204" pitchFamily="34" charset="0"/>
              </a:rPr>
              <a:t>What are some ESCORT strategies if you are alone with a person in crisis?</a:t>
            </a:r>
          </a:p>
          <a:p>
            <a:pPr marL="742950" lvl="1" indent="-285750">
              <a:buFont typeface="Arial" panose="020B0604020202020204" pitchFamily="34" charset="0"/>
              <a:buChar char="•"/>
            </a:pPr>
            <a:r>
              <a:rPr lang="en-US" sz="1600" dirty="0">
                <a:latin typeface="+mj-lt"/>
                <a:cs typeface="Arial" panose="020B0604020202020204" pitchFamily="34" charset="0"/>
              </a:rPr>
              <a:t>How might you handle the ESCORT process if you are talking to a person in crisis on the phone or over social media?</a:t>
            </a:r>
          </a:p>
          <a:p>
            <a:endParaRPr lang="en-US" sz="1400" dirty="0"/>
          </a:p>
        </p:txBody>
      </p:sp>
      <p:sp>
        <p:nvSpPr>
          <p:cNvPr id="18" name="Title 1"/>
          <p:cNvSpPr txBox="1">
            <a:spLocks/>
          </p:cNvSpPr>
          <p:nvPr/>
        </p:nvSpPr>
        <p:spPr bwMode="auto">
          <a:xfrm>
            <a:off x="908105" y="321207"/>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343A32"/>
                </a:solidFill>
              </a:rPr>
              <a:t>Practical Application: Strategies to ESCORT</a:t>
            </a:r>
          </a:p>
        </p:txBody>
      </p:sp>
      <p:sp>
        <p:nvSpPr>
          <p:cNvPr id="3" name="Slide Number Placeholder 5">
            <a:extLst>
              <a:ext uri="{FF2B5EF4-FFF2-40B4-BE49-F238E27FC236}">
                <a16:creationId xmlns:a16="http://schemas.microsoft.com/office/drawing/2014/main" id="{37F5AAE3-C77A-8596-780B-C90989199BAE}"/>
              </a:ext>
            </a:extLst>
          </p:cNvPr>
          <p:cNvSpPr txBox="1">
            <a:spLocks/>
          </p:cNvSpPr>
          <p:nvPr/>
        </p:nvSpPr>
        <p:spPr>
          <a:xfrm>
            <a:off x="8793924" y="652965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530"/>
                </a:solidFill>
                <a:latin typeface="Arial"/>
              </a:rPr>
              <a:t>9</a:t>
            </a:r>
          </a:p>
        </p:txBody>
      </p:sp>
    </p:spTree>
    <p:extLst>
      <p:ext uri="{BB962C8B-B14F-4D97-AF65-F5344CB8AC3E}">
        <p14:creationId xmlns:p14="http://schemas.microsoft.com/office/powerpoint/2010/main" val="3836277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418819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6299468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bwMode="auto">
          <a:xfrm>
            <a:off x="908105" y="321207"/>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343A32"/>
                </a:solidFill>
              </a:rPr>
              <a:t>Practical Tips: ESCORT</a:t>
            </a:r>
          </a:p>
        </p:txBody>
      </p:sp>
      <p:sp>
        <p:nvSpPr>
          <p:cNvPr id="8" name="Rectangle 7"/>
          <p:cNvSpPr/>
          <p:nvPr/>
        </p:nvSpPr>
        <p:spPr>
          <a:xfrm>
            <a:off x="0" y="1574800"/>
            <a:ext cx="1894840" cy="49072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p:blipFill>
        <p:spPr>
          <a:xfrm>
            <a:off x="785948" y="2671105"/>
            <a:ext cx="4556891" cy="2328672"/>
          </a:xfrm>
          <a:prstGeom prst="rect">
            <a:avLst/>
          </a:prstGeom>
        </p:spPr>
      </p:pic>
      <p:sp>
        <p:nvSpPr>
          <p:cNvPr id="18" name="Rectangle 17"/>
          <p:cNvSpPr/>
          <p:nvPr/>
        </p:nvSpPr>
        <p:spPr>
          <a:xfrm>
            <a:off x="5552441" y="2607496"/>
            <a:ext cx="2531250" cy="1200329"/>
          </a:xfrm>
          <a:prstGeom prst="rect">
            <a:avLst/>
          </a:prstGeom>
        </p:spPr>
        <p:txBody>
          <a:bodyPr wrap="square">
            <a:spAutoFit/>
          </a:bodyPr>
          <a:lstStyle/>
          <a:p>
            <a:r>
              <a:rPr lang="en-US" dirty="0">
                <a:solidFill>
                  <a:prstClr val="black"/>
                </a:solidFill>
                <a:latin typeface="Arial" panose="020B0604020202020204" pitchFamily="34" charset="0"/>
                <a:cs typeface="Arial" panose="020B0604020202020204" pitchFamily="34" charset="0"/>
              </a:rPr>
              <a:t>When someone is in crisis, </a:t>
            </a:r>
            <a:r>
              <a:rPr lang="en-US" b="1" dirty="0">
                <a:solidFill>
                  <a:prstClr val="black"/>
                </a:solidFill>
                <a:latin typeface="Arial" panose="020B0604020202020204" pitchFamily="34" charset="0"/>
                <a:cs typeface="Arial" panose="020B0604020202020204" pitchFamily="34" charset="0"/>
              </a:rPr>
              <a:t>do not leave them alone</a:t>
            </a:r>
            <a:r>
              <a:rPr lang="en-US" dirty="0">
                <a:solidFill>
                  <a:prstClr val="black"/>
                </a:solidFill>
                <a:latin typeface="Arial" panose="020B0604020202020204" pitchFamily="34" charset="0"/>
                <a:cs typeface="Arial" panose="020B0604020202020204" pitchFamily="34" charset="0"/>
              </a:rPr>
              <a:t>, </a:t>
            </a:r>
            <a:r>
              <a:rPr lang="en-US" i="1" dirty="0">
                <a:solidFill>
                  <a:prstClr val="black"/>
                </a:solidFill>
                <a:latin typeface="Arial" panose="020B0604020202020204" pitchFamily="34" charset="0"/>
                <a:cs typeface="Arial" panose="020B0604020202020204" pitchFamily="34" charset="0"/>
              </a:rPr>
              <a:t>especially</a:t>
            </a:r>
            <a:r>
              <a:rPr lang="en-US" dirty="0">
                <a:solidFill>
                  <a:prstClr val="black"/>
                </a:solidFill>
                <a:latin typeface="Arial" panose="020B0604020202020204" pitchFamily="34" charset="0"/>
                <a:cs typeface="Arial" panose="020B0604020202020204" pitchFamily="34" charset="0"/>
              </a:rPr>
              <a:t> if they are suicidal. </a:t>
            </a:r>
            <a:endParaRPr lang="en-US" dirty="0"/>
          </a:p>
        </p:txBody>
      </p:sp>
      <p:sp>
        <p:nvSpPr>
          <p:cNvPr id="2" name="Slide Number Placeholder 5">
            <a:extLst>
              <a:ext uri="{FF2B5EF4-FFF2-40B4-BE49-F238E27FC236}">
                <a16:creationId xmlns:a16="http://schemas.microsoft.com/office/drawing/2014/main" id="{A58485E9-101C-1CA9-0173-5B57BA0DCB93}"/>
              </a:ext>
            </a:extLst>
          </p:cNvPr>
          <p:cNvSpPr txBox="1">
            <a:spLocks/>
          </p:cNvSpPr>
          <p:nvPr/>
        </p:nvSpPr>
        <p:spPr>
          <a:xfrm>
            <a:off x="8793924" y="652965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530"/>
                </a:solidFill>
                <a:latin typeface="Arial"/>
              </a:rPr>
              <a:t>10</a:t>
            </a:r>
          </a:p>
        </p:txBody>
      </p:sp>
    </p:spTree>
    <p:extLst>
      <p:ext uri="{BB962C8B-B14F-4D97-AF65-F5344CB8AC3E}">
        <p14:creationId xmlns:p14="http://schemas.microsoft.com/office/powerpoint/2010/main" val="28922017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9051270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AAA3D0-0879-47FA-9AC2-4BCC8EA880D9}"/>
              </a:ext>
            </a:extLst>
          </p:cNvPr>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401" y="1247112"/>
            <a:ext cx="9150750" cy="5227770"/>
          </a:xfrm>
          <a:prstGeom prst="rect">
            <a:avLst/>
          </a:prstGeom>
          <a:noFill/>
          <a:ln>
            <a:noFill/>
          </a:ln>
        </p:spPr>
      </p:pic>
      <p:sp>
        <p:nvSpPr>
          <p:cNvPr id="21" name="Rectangle 20"/>
          <p:cNvSpPr/>
          <p:nvPr/>
        </p:nvSpPr>
        <p:spPr>
          <a:xfrm>
            <a:off x="1767840" y="4296158"/>
            <a:ext cx="6463245" cy="603375"/>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1767840" y="3071017"/>
            <a:ext cx="6463245" cy="1086633"/>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rot="16200000">
            <a:off x="-1154127" y="1740439"/>
            <a:ext cx="2584450" cy="276999"/>
          </a:xfrm>
          <a:prstGeom prst="rect">
            <a:avLst/>
          </a:prstGeom>
          <a:noFill/>
        </p:spPr>
        <p:txBody>
          <a:bodyPr wrap="square" rtlCol="0">
            <a:spAutoFit/>
          </a:bodyPr>
          <a:lstStyle/>
          <a:p>
            <a:r>
              <a:rPr lang="en-US" sz="1200" b="1" dirty="0">
                <a:latin typeface="Arial Narrow" panose="020B0606020202030204" pitchFamily="34" charset="0"/>
              </a:rPr>
              <a:t>Applied Exercises</a:t>
            </a:r>
          </a:p>
        </p:txBody>
      </p:sp>
      <p:sp>
        <p:nvSpPr>
          <p:cNvPr id="4" name="Content Placeholder 3"/>
          <p:cNvSpPr>
            <a:spLocks noGrp="1"/>
          </p:cNvSpPr>
          <p:nvPr>
            <p:ph idx="1"/>
          </p:nvPr>
        </p:nvSpPr>
        <p:spPr>
          <a:xfrm>
            <a:off x="1313087" y="2189582"/>
            <a:ext cx="7169431" cy="682800"/>
          </a:xfrm>
        </p:spPr>
        <p:txBody>
          <a:bodyPr/>
          <a:lstStyle/>
          <a:p>
            <a:pPr>
              <a:buSzPct val="100000"/>
            </a:pPr>
            <a:r>
              <a:rPr lang="en-US" sz="1600" dirty="0"/>
              <a:t>The </a:t>
            </a:r>
            <a:r>
              <a:rPr lang="en-US" sz="1600" b="1" dirty="0"/>
              <a:t>purpose of this practical exercise </a:t>
            </a:r>
            <a:r>
              <a:rPr lang="en-US" sz="1600" dirty="0"/>
              <a:t>is to provide you an opportunity to practice your ACE skills through a simulation training exercise.</a:t>
            </a:r>
          </a:p>
        </p:txBody>
      </p:sp>
      <p:sp>
        <p:nvSpPr>
          <p:cNvPr id="5" name="Rectangle 4"/>
          <p:cNvSpPr/>
          <p:nvPr/>
        </p:nvSpPr>
        <p:spPr>
          <a:xfrm>
            <a:off x="1915234" y="3107966"/>
            <a:ext cx="6315851" cy="1200329"/>
          </a:xfrm>
          <a:prstGeom prst="rect">
            <a:avLst/>
          </a:prstGeom>
        </p:spPr>
        <p:txBody>
          <a:bodyPr wrap="square">
            <a:spAutoFit/>
          </a:bodyPr>
          <a:lstStyle/>
          <a:p>
            <a:pPr marL="231775" indent="-231775">
              <a:buSzPct val="100000"/>
              <a:buFont typeface="+mj-lt"/>
              <a:buAutoNum type="arabicPeriod"/>
            </a:pPr>
            <a:r>
              <a:rPr lang="en-US" sz="1500" b="1" dirty="0"/>
              <a:t>Pair up and</a:t>
            </a:r>
            <a:r>
              <a:rPr lang="en-US" sz="1500" dirty="0"/>
              <a:t> </a:t>
            </a:r>
            <a:r>
              <a:rPr lang="en-US" sz="1500" b="1" dirty="0"/>
              <a:t>determine</a:t>
            </a:r>
            <a:r>
              <a:rPr lang="en-US" sz="1500" dirty="0"/>
              <a:t> who will be </a:t>
            </a:r>
            <a:r>
              <a:rPr lang="en-US" sz="1500" b="1" dirty="0"/>
              <a:t>Partner 1 </a:t>
            </a:r>
            <a:r>
              <a:rPr lang="en-US" sz="1500" dirty="0"/>
              <a:t>and </a:t>
            </a:r>
            <a:r>
              <a:rPr lang="en-US" sz="1500" b="1" dirty="0"/>
              <a:t>Partner 2</a:t>
            </a:r>
            <a:r>
              <a:rPr lang="en-US" sz="1500" dirty="0"/>
              <a:t>. During the simulation exercise, one partner will portray someone struggling with a problem and the other will be listening and taking actions (ACE) to respond appropriately.</a:t>
            </a:r>
          </a:p>
          <a:p>
            <a:pPr marL="342900" indent="-342900">
              <a:buSzPct val="100000"/>
              <a:buFont typeface="+mj-lt"/>
              <a:buAutoNum type="arabicPeriod"/>
            </a:pPr>
            <a:endParaRPr lang="en-US" sz="1200" dirty="0"/>
          </a:p>
        </p:txBody>
      </p:sp>
      <p:sp>
        <p:nvSpPr>
          <p:cNvPr id="17" name="Rectangle 16"/>
          <p:cNvSpPr/>
          <p:nvPr/>
        </p:nvSpPr>
        <p:spPr>
          <a:xfrm>
            <a:off x="1915234" y="4337418"/>
            <a:ext cx="5933366" cy="553998"/>
          </a:xfrm>
          <a:prstGeom prst="rect">
            <a:avLst/>
          </a:prstGeom>
        </p:spPr>
        <p:txBody>
          <a:bodyPr wrap="square">
            <a:spAutoFit/>
          </a:bodyPr>
          <a:lstStyle/>
          <a:p>
            <a:pPr marL="228600" indent="-228600">
              <a:buFont typeface="+mj-lt"/>
              <a:buAutoNum type="arabicPeriod" startAt="2"/>
            </a:pPr>
            <a:r>
              <a:rPr lang="en-US" sz="1500" dirty="0"/>
              <a:t>We will conduct two rounds</a:t>
            </a:r>
            <a:r>
              <a:rPr lang="en-US" sz="1500" b="1" dirty="0"/>
              <a:t>: Alpha and Bravo.</a:t>
            </a:r>
            <a:r>
              <a:rPr lang="en-US" sz="1500" dirty="0"/>
              <a:t> Partner 1 will be practicing ACE first in Alpha round.  </a:t>
            </a:r>
          </a:p>
        </p:txBody>
      </p:sp>
      <p:sp>
        <p:nvSpPr>
          <p:cNvPr id="22" name="Rectangle 21"/>
          <p:cNvSpPr/>
          <p:nvPr/>
        </p:nvSpPr>
        <p:spPr>
          <a:xfrm>
            <a:off x="1767840" y="5050179"/>
            <a:ext cx="6463245" cy="682801"/>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1915233" y="5078649"/>
            <a:ext cx="6168457" cy="553998"/>
          </a:xfrm>
          <a:prstGeom prst="rect">
            <a:avLst/>
          </a:prstGeom>
        </p:spPr>
        <p:txBody>
          <a:bodyPr wrap="square">
            <a:spAutoFit/>
          </a:bodyPr>
          <a:lstStyle/>
          <a:p>
            <a:pPr marL="228600" indent="-228600">
              <a:buFont typeface="+mj-lt"/>
              <a:buAutoNum type="arabicPeriod" startAt="3"/>
            </a:pPr>
            <a:r>
              <a:rPr lang="en-US" sz="1500" dirty="0">
                <a:latin typeface="+mj-lt"/>
              </a:rPr>
              <a:t>Prior to each round, </a:t>
            </a:r>
            <a:r>
              <a:rPr lang="en-US" sz="1500" b="1" dirty="0">
                <a:latin typeface="+mj-lt"/>
              </a:rPr>
              <a:t>you will be given background information</a:t>
            </a:r>
            <a:r>
              <a:rPr lang="en-US" sz="1500" dirty="0">
                <a:latin typeface="+mj-lt"/>
              </a:rPr>
              <a:t> for your specific role and </a:t>
            </a:r>
            <a:r>
              <a:rPr lang="en-US" sz="1500" b="1" dirty="0">
                <a:latin typeface="+mj-lt"/>
              </a:rPr>
              <a:t>instructions</a:t>
            </a:r>
            <a:r>
              <a:rPr lang="en-US" sz="1500" dirty="0">
                <a:latin typeface="+mj-lt"/>
              </a:rPr>
              <a:t> for the simulation exercise.</a:t>
            </a:r>
          </a:p>
        </p:txBody>
      </p:sp>
      <p:sp>
        <p:nvSpPr>
          <p:cNvPr id="25" name="Title 1"/>
          <p:cNvSpPr txBox="1">
            <a:spLocks/>
          </p:cNvSpPr>
          <p:nvPr/>
        </p:nvSpPr>
        <p:spPr bwMode="auto">
          <a:xfrm>
            <a:off x="908105" y="321207"/>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343A32"/>
                </a:solidFill>
              </a:rPr>
              <a:t>Practical Exercise: Simulation Instructions</a:t>
            </a:r>
          </a:p>
        </p:txBody>
      </p:sp>
      <p:sp>
        <p:nvSpPr>
          <p:cNvPr id="2" name="Slide Number Placeholder 5">
            <a:extLst>
              <a:ext uri="{FF2B5EF4-FFF2-40B4-BE49-F238E27FC236}">
                <a16:creationId xmlns:a16="http://schemas.microsoft.com/office/drawing/2014/main" id="{B3B6A54A-97B5-8E8C-42FD-B822FA2DD4EF}"/>
              </a:ext>
            </a:extLst>
          </p:cNvPr>
          <p:cNvSpPr txBox="1">
            <a:spLocks/>
          </p:cNvSpPr>
          <p:nvPr/>
        </p:nvSpPr>
        <p:spPr>
          <a:xfrm>
            <a:off x="8793924" y="652965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530"/>
                </a:solidFill>
                <a:latin typeface="Arial"/>
              </a:rPr>
              <a:t>11</a:t>
            </a:r>
          </a:p>
        </p:txBody>
      </p:sp>
    </p:spTree>
    <p:extLst>
      <p:ext uri="{BB962C8B-B14F-4D97-AF65-F5344CB8AC3E}">
        <p14:creationId xmlns:p14="http://schemas.microsoft.com/office/powerpoint/2010/main" val="10102242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7238135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4CAAA3D0-0879-47FA-9AC2-4BCC8EA880D9}"/>
              </a:ext>
            </a:extLst>
          </p:cNvPr>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401" y="1247112"/>
            <a:ext cx="9150750" cy="5227770"/>
          </a:xfrm>
          <a:prstGeom prst="rect">
            <a:avLst/>
          </a:prstGeom>
          <a:noFill/>
          <a:ln>
            <a:noFill/>
          </a:ln>
        </p:spPr>
      </p:pic>
      <p:sp>
        <p:nvSpPr>
          <p:cNvPr id="16" name="Title 1"/>
          <p:cNvSpPr>
            <a:spLocks noGrp="1"/>
          </p:cNvSpPr>
          <p:nvPr>
            <p:ph type="title"/>
          </p:nvPr>
        </p:nvSpPr>
        <p:spPr>
          <a:xfrm>
            <a:off x="908105" y="321207"/>
            <a:ext cx="7175586" cy="457200"/>
          </a:xfrm>
        </p:spPr>
        <p:txBody>
          <a:bodyPr/>
          <a:lstStyle/>
          <a:p>
            <a:r>
              <a:rPr lang="en-US" sz="2000" cap="none" dirty="0">
                <a:solidFill>
                  <a:srgbClr val="343A32"/>
                </a:solidFill>
              </a:rPr>
              <a:t>Practical Exercise: Simulation ALPHA</a:t>
            </a:r>
          </a:p>
        </p:txBody>
      </p:sp>
      <p:sp>
        <p:nvSpPr>
          <p:cNvPr id="35" name="Rectangle 26"/>
          <p:cNvSpPr/>
          <p:nvPr/>
        </p:nvSpPr>
        <p:spPr>
          <a:xfrm>
            <a:off x="1619493" y="2295432"/>
            <a:ext cx="6436348" cy="274007"/>
          </a:xfrm>
          <a:custGeom>
            <a:avLst/>
            <a:gdLst>
              <a:gd name="connsiteX0" fmla="*/ 0 w 6829958"/>
              <a:gd name="connsiteY0" fmla="*/ 0 h 274007"/>
              <a:gd name="connsiteX1" fmla="*/ 6829958 w 6829958"/>
              <a:gd name="connsiteY1" fmla="*/ 0 h 274007"/>
              <a:gd name="connsiteX2" fmla="*/ 6829958 w 6829958"/>
              <a:gd name="connsiteY2" fmla="*/ 274007 h 274007"/>
              <a:gd name="connsiteX3" fmla="*/ 0 w 6829958"/>
              <a:gd name="connsiteY3" fmla="*/ 274007 h 274007"/>
              <a:gd name="connsiteX4" fmla="*/ 0 w 6829958"/>
              <a:gd name="connsiteY4" fmla="*/ 0 h 274007"/>
              <a:gd name="connsiteX0" fmla="*/ 0 w 6829958"/>
              <a:gd name="connsiteY0" fmla="*/ 0 h 274007"/>
              <a:gd name="connsiteX1" fmla="*/ 6829958 w 6829958"/>
              <a:gd name="connsiteY1" fmla="*/ 0 h 274007"/>
              <a:gd name="connsiteX2" fmla="*/ 6823467 w 6829958"/>
              <a:gd name="connsiteY2" fmla="*/ 202740 h 274007"/>
              <a:gd name="connsiteX3" fmla="*/ 6829958 w 6829958"/>
              <a:gd name="connsiteY3" fmla="*/ 274007 h 274007"/>
              <a:gd name="connsiteX4" fmla="*/ 0 w 6829958"/>
              <a:gd name="connsiteY4" fmla="*/ 274007 h 274007"/>
              <a:gd name="connsiteX5" fmla="*/ 0 w 6829958"/>
              <a:gd name="connsiteY5" fmla="*/ 0 h 274007"/>
              <a:gd name="connsiteX0" fmla="*/ 0 w 6829958"/>
              <a:gd name="connsiteY0" fmla="*/ 0 h 274007"/>
              <a:gd name="connsiteX1" fmla="*/ 1711858 w 6829958"/>
              <a:gd name="connsiteY1" fmla="*/ 0 h 274007"/>
              <a:gd name="connsiteX2" fmla="*/ 6823467 w 6829958"/>
              <a:gd name="connsiteY2" fmla="*/ 202740 h 274007"/>
              <a:gd name="connsiteX3" fmla="*/ 6829958 w 6829958"/>
              <a:gd name="connsiteY3" fmla="*/ 274007 h 274007"/>
              <a:gd name="connsiteX4" fmla="*/ 0 w 6829958"/>
              <a:gd name="connsiteY4" fmla="*/ 274007 h 274007"/>
              <a:gd name="connsiteX5" fmla="*/ 0 w 6829958"/>
              <a:gd name="connsiteY5" fmla="*/ 0 h 274007"/>
              <a:gd name="connsiteX0" fmla="*/ 0 w 6829958"/>
              <a:gd name="connsiteY0" fmla="*/ 0 h 274007"/>
              <a:gd name="connsiteX1" fmla="*/ 1711858 w 6829958"/>
              <a:gd name="connsiteY1" fmla="*/ 0 h 274007"/>
              <a:gd name="connsiteX2" fmla="*/ 3362717 w 6829958"/>
              <a:gd name="connsiteY2" fmla="*/ 69390 h 274007"/>
              <a:gd name="connsiteX3" fmla="*/ 6823467 w 6829958"/>
              <a:gd name="connsiteY3" fmla="*/ 202740 h 274007"/>
              <a:gd name="connsiteX4" fmla="*/ 6829958 w 6829958"/>
              <a:gd name="connsiteY4" fmla="*/ 274007 h 274007"/>
              <a:gd name="connsiteX5" fmla="*/ 0 w 6829958"/>
              <a:gd name="connsiteY5" fmla="*/ 274007 h 274007"/>
              <a:gd name="connsiteX6" fmla="*/ 0 w 6829958"/>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823467 w 6829958"/>
              <a:gd name="connsiteY3" fmla="*/ 202740 h 274007"/>
              <a:gd name="connsiteX4" fmla="*/ 6829958 w 6829958"/>
              <a:gd name="connsiteY4" fmla="*/ 274007 h 274007"/>
              <a:gd name="connsiteX5" fmla="*/ 0 w 6829958"/>
              <a:gd name="connsiteY5" fmla="*/ 274007 h 274007"/>
              <a:gd name="connsiteX6" fmla="*/ 0 w 6829958"/>
              <a:gd name="connsiteY6" fmla="*/ 0 h 274007"/>
              <a:gd name="connsiteX0" fmla="*/ 0 w 6842517"/>
              <a:gd name="connsiteY0" fmla="*/ 0 h 274007"/>
              <a:gd name="connsiteX1" fmla="*/ 1711858 w 6842517"/>
              <a:gd name="connsiteY1" fmla="*/ 0 h 274007"/>
              <a:gd name="connsiteX2" fmla="*/ 1902217 w 6842517"/>
              <a:gd name="connsiteY2" fmla="*/ 228140 h 274007"/>
              <a:gd name="connsiteX3" fmla="*/ 6842517 w 6842517"/>
              <a:gd name="connsiteY3" fmla="*/ 259890 h 274007"/>
              <a:gd name="connsiteX4" fmla="*/ 6829958 w 6842517"/>
              <a:gd name="connsiteY4" fmla="*/ 274007 h 274007"/>
              <a:gd name="connsiteX5" fmla="*/ 0 w 6842517"/>
              <a:gd name="connsiteY5" fmla="*/ 274007 h 274007"/>
              <a:gd name="connsiteX6" fmla="*/ 0 w 6842517"/>
              <a:gd name="connsiteY6" fmla="*/ 0 h 274007"/>
              <a:gd name="connsiteX0" fmla="*/ 0 w 6842517"/>
              <a:gd name="connsiteY0" fmla="*/ 0 h 274007"/>
              <a:gd name="connsiteX1" fmla="*/ 1711858 w 6842517"/>
              <a:gd name="connsiteY1" fmla="*/ 0 h 274007"/>
              <a:gd name="connsiteX2" fmla="*/ 1902217 w 6842517"/>
              <a:gd name="connsiteY2" fmla="*/ 228140 h 274007"/>
              <a:gd name="connsiteX3" fmla="*/ 6842517 w 6842517"/>
              <a:gd name="connsiteY3" fmla="*/ 202740 h 274007"/>
              <a:gd name="connsiteX4" fmla="*/ 6829958 w 6842517"/>
              <a:gd name="connsiteY4" fmla="*/ 274007 h 274007"/>
              <a:gd name="connsiteX5" fmla="*/ 0 w 6842517"/>
              <a:gd name="connsiteY5" fmla="*/ 274007 h 274007"/>
              <a:gd name="connsiteX6" fmla="*/ 0 w 6842517"/>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794892 w 6829958"/>
              <a:gd name="connsiteY3" fmla="*/ 240840 h 274007"/>
              <a:gd name="connsiteX4" fmla="*/ 6829958 w 6829958"/>
              <a:gd name="connsiteY4" fmla="*/ 274007 h 274007"/>
              <a:gd name="connsiteX5" fmla="*/ 0 w 6829958"/>
              <a:gd name="connsiteY5" fmla="*/ 274007 h 274007"/>
              <a:gd name="connsiteX6" fmla="*/ 0 w 6829958"/>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801242 w 6829958"/>
              <a:gd name="connsiteY3" fmla="*/ 228140 h 274007"/>
              <a:gd name="connsiteX4" fmla="*/ 6829958 w 6829958"/>
              <a:gd name="connsiteY4" fmla="*/ 274007 h 274007"/>
              <a:gd name="connsiteX5" fmla="*/ 0 w 6829958"/>
              <a:gd name="connsiteY5" fmla="*/ 274007 h 274007"/>
              <a:gd name="connsiteX6" fmla="*/ 0 w 6829958"/>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826642 w 6829958"/>
              <a:gd name="connsiteY3" fmla="*/ 229728 h 274007"/>
              <a:gd name="connsiteX4" fmla="*/ 6829958 w 6829958"/>
              <a:gd name="connsiteY4" fmla="*/ 274007 h 274007"/>
              <a:gd name="connsiteX5" fmla="*/ 0 w 6829958"/>
              <a:gd name="connsiteY5" fmla="*/ 274007 h 274007"/>
              <a:gd name="connsiteX6" fmla="*/ 0 w 6829958"/>
              <a:gd name="connsiteY6" fmla="*/ 0 h 274007"/>
              <a:gd name="connsiteX0" fmla="*/ 0 w 6831405"/>
              <a:gd name="connsiteY0" fmla="*/ 0 h 274007"/>
              <a:gd name="connsiteX1" fmla="*/ 1711858 w 6831405"/>
              <a:gd name="connsiteY1" fmla="*/ 0 h 274007"/>
              <a:gd name="connsiteX2" fmla="*/ 1902217 w 6831405"/>
              <a:gd name="connsiteY2" fmla="*/ 228140 h 274007"/>
              <a:gd name="connsiteX3" fmla="*/ 6831405 w 6831405"/>
              <a:gd name="connsiteY3" fmla="*/ 229728 h 274007"/>
              <a:gd name="connsiteX4" fmla="*/ 6829958 w 6831405"/>
              <a:gd name="connsiteY4" fmla="*/ 274007 h 274007"/>
              <a:gd name="connsiteX5" fmla="*/ 0 w 6831405"/>
              <a:gd name="connsiteY5" fmla="*/ 274007 h 274007"/>
              <a:gd name="connsiteX6" fmla="*/ 0 w 6831405"/>
              <a:gd name="connsiteY6" fmla="*/ 0 h 274007"/>
              <a:gd name="connsiteX0" fmla="*/ 0 w 6831405"/>
              <a:gd name="connsiteY0" fmla="*/ 0 h 274007"/>
              <a:gd name="connsiteX1" fmla="*/ 1711858 w 6831405"/>
              <a:gd name="connsiteY1" fmla="*/ 0 h 274007"/>
              <a:gd name="connsiteX2" fmla="*/ 1902217 w 6831405"/>
              <a:gd name="connsiteY2" fmla="*/ 228140 h 274007"/>
              <a:gd name="connsiteX3" fmla="*/ 6831405 w 6831405"/>
              <a:gd name="connsiteY3" fmla="*/ 229728 h 274007"/>
              <a:gd name="connsiteX4" fmla="*/ 6436258 w 6831405"/>
              <a:gd name="connsiteY4" fmla="*/ 271890 h 274007"/>
              <a:gd name="connsiteX5" fmla="*/ 0 w 6831405"/>
              <a:gd name="connsiteY5" fmla="*/ 274007 h 274007"/>
              <a:gd name="connsiteX6" fmla="*/ 0 w 6831405"/>
              <a:gd name="connsiteY6" fmla="*/ 0 h 274007"/>
              <a:gd name="connsiteX0" fmla="*/ 0 w 6436348"/>
              <a:gd name="connsiteY0" fmla="*/ 0 h 274007"/>
              <a:gd name="connsiteX1" fmla="*/ 1711858 w 6436348"/>
              <a:gd name="connsiteY1" fmla="*/ 0 h 274007"/>
              <a:gd name="connsiteX2" fmla="*/ 1902217 w 6436348"/>
              <a:gd name="connsiteY2" fmla="*/ 228140 h 274007"/>
              <a:gd name="connsiteX3" fmla="*/ 6435588 w 6436348"/>
              <a:gd name="connsiteY3" fmla="*/ 225495 h 274007"/>
              <a:gd name="connsiteX4" fmla="*/ 6436258 w 6436348"/>
              <a:gd name="connsiteY4" fmla="*/ 271890 h 274007"/>
              <a:gd name="connsiteX5" fmla="*/ 0 w 6436348"/>
              <a:gd name="connsiteY5" fmla="*/ 274007 h 274007"/>
              <a:gd name="connsiteX6" fmla="*/ 0 w 6436348"/>
              <a:gd name="connsiteY6" fmla="*/ 0 h 27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6348" h="274007">
                <a:moveTo>
                  <a:pt x="0" y="0"/>
                </a:moveTo>
                <a:lnTo>
                  <a:pt x="1711858" y="0"/>
                </a:lnTo>
                <a:lnTo>
                  <a:pt x="1902217" y="228140"/>
                </a:lnTo>
                <a:lnTo>
                  <a:pt x="6435588" y="225495"/>
                </a:lnTo>
                <a:cubicBezTo>
                  <a:pt x="6435106" y="240255"/>
                  <a:pt x="6436740" y="257130"/>
                  <a:pt x="6436258" y="271890"/>
                </a:cubicBezTo>
                <a:lnTo>
                  <a:pt x="0" y="274007"/>
                </a:lnTo>
                <a:lnTo>
                  <a:pt x="0" y="0"/>
                </a:lnTo>
                <a:close/>
              </a:path>
            </a:pathLst>
          </a:cu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3" name="TextBox 12"/>
          <p:cNvSpPr txBox="1"/>
          <p:nvPr/>
        </p:nvSpPr>
        <p:spPr>
          <a:xfrm rot="16200000">
            <a:off x="-1154127" y="1740439"/>
            <a:ext cx="2584450" cy="276999"/>
          </a:xfrm>
          <a:prstGeom prst="rect">
            <a:avLst/>
          </a:prstGeom>
          <a:noFill/>
        </p:spPr>
        <p:txBody>
          <a:bodyPr wrap="square" rtlCol="0">
            <a:spAutoFit/>
          </a:bodyPr>
          <a:lstStyle/>
          <a:p>
            <a:r>
              <a:rPr lang="en-US" sz="1200" b="1" dirty="0">
                <a:latin typeface="Arial Narrow" panose="020B0606020202030204" pitchFamily="34" charset="0"/>
              </a:rPr>
              <a:t>Applied Exercises</a:t>
            </a:r>
          </a:p>
        </p:txBody>
      </p:sp>
      <p:sp>
        <p:nvSpPr>
          <p:cNvPr id="3" name="Rectangle 2"/>
          <p:cNvSpPr/>
          <p:nvPr/>
        </p:nvSpPr>
        <p:spPr>
          <a:xfrm>
            <a:off x="2121676" y="2283548"/>
            <a:ext cx="1074333" cy="338554"/>
          </a:xfrm>
          <a:prstGeom prst="rect">
            <a:avLst/>
          </a:prstGeom>
        </p:spPr>
        <p:txBody>
          <a:bodyPr wrap="none">
            <a:spAutoFit/>
          </a:bodyPr>
          <a:lstStyle/>
          <a:p>
            <a:r>
              <a:rPr lang="en-US" sz="1600" b="1" dirty="0"/>
              <a:t>Partner 1</a:t>
            </a:r>
          </a:p>
        </p:txBody>
      </p:sp>
      <p:sp>
        <p:nvSpPr>
          <p:cNvPr id="5" name="Rectangle 4"/>
          <p:cNvSpPr/>
          <p:nvPr/>
        </p:nvSpPr>
        <p:spPr>
          <a:xfrm>
            <a:off x="1619493" y="2696721"/>
            <a:ext cx="3780547" cy="1046440"/>
          </a:xfrm>
          <a:prstGeom prst="rect">
            <a:avLst/>
          </a:prstGeom>
        </p:spPr>
        <p:txBody>
          <a:bodyPr wrap="square">
            <a:spAutoFit/>
          </a:bodyPr>
          <a:lstStyle/>
          <a:p>
            <a:pPr lvl="0" defTabSz="914400">
              <a:defRPr/>
            </a:pPr>
            <a:r>
              <a:rPr lang="en-US" sz="1400" b="1" i="1" dirty="0"/>
              <a:t>Background</a:t>
            </a:r>
            <a:r>
              <a:rPr lang="en-US" sz="1400" i="1" dirty="0"/>
              <a:t>: </a:t>
            </a:r>
            <a:r>
              <a:rPr lang="en-US" sz="1200" dirty="0"/>
              <a:t>You are with a person from your professional community who has had some recent personal problems and lately appears downcast and is keeping to themselves. They told you their situation seems “hopeless” to them.</a:t>
            </a:r>
          </a:p>
        </p:txBody>
      </p:sp>
      <p:sp>
        <p:nvSpPr>
          <p:cNvPr id="6" name="Rectangle 5"/>
          <p:cNvSpPr/>
          <p:nvPr/>
        </p:nvSpPr>
        <p:spPr>
          <a:xfrm>
            <a:off x="5519511" y="2696721"/>
            <a:ext cx="2379435" cy="1046440"/>
          </a:xfrm>
          <a:prstGeom prst="rect">
            <a:avLst/>
          </a:prstGeom>
        </p:spPr>
        <p:txBody>
          <a:bodyPr wrap="square">
            <a:spAutoFit/>
          </a:bodyPr>
          <a:lstStyle/>
          <a:p>
            <a:pPr lvl="0" defTabSz="914400">
              <a:defRPr/>
            </a:pPr>
            <a:r>
              <a:rPr lang="en-US" sz="1400" b="1" i="1" dirty="0"/>
              <a:t>Instructions</a:t>
            </a:r>
            <a:r>
              <a:rPr lang="en-US" sz="1400" i="1" dirty="0"/>
              <a:t>: </a:t>
            </a:r>
            <a:r>
              <a:rPr lang="en-US" sz="1200" dirty="0"/>
              <a:t>Employ </a:t>
            </a:r>
            <a:r>
              <a:rPr lang="en-US" sz="1200" b="1" dirty="0"/>
              <a:t>ACE</a:t>
            </a:r>
            <a:r>
              <a:rPr lang="en-US" sz="1200" dirty="0"/>
              <a:t> and practice using </a:t>
            </a:r>
            <a:r>
              <a:rPr lang="en-US" sz="1200" b="1" dirty="0"/>
              <a:t>active</a:t>
            </a:r>
            <a:r>
              <a:rPr lang="en-US" sz="1200" dirty="0"/>
              <a:t> </a:t>
            </a:r>
            <a:r>
              <a:rPr lang="en-US" sz="1200" b="1" dirty="0"/>
              <a:t>listening</a:t>
            </a:r>
            <a:r>
              <a:rPr lang="en-US" sz="1200" dirty="0"/>
              <a:t> and showing </a:t>
            </a:r>
            <a:r>
              <a:rPr lang="en-US" sz="1200" b="1" dirty="0"/>
              <a:t>empathy</a:t>
            </a:r>
            <a:r>
              <a:rPr lang="en-US" sz="1200" dirty="0"/>
              <a:t> for the person sharing their problems. </a:t>
            </a:r>
          </a:p>
        </p:txBody>
      </p:sp>
      <p:sp>
        <p:nvSpPr>
          <p:cNvPr id="25" name="Rectangle 24"/>
          <p:cNvSpPr/>
          <p:nvPr/>
        </p:nvSpPr>
        <p:spPr>
          <a:xfrm>
            <a:off x="1619493" y="4328396"/>
            <a:ext cx="3780547" cy="1785104"/>
          </a:xfrm>
          <a:prstGeom prst="rect">
            <a:avLst/>
          </a:prstGeom>
        </p:spPr>
        <p:txBody>
          <a:bodyPr wrap="square">
            <a:spAutoFit/>
          </a:bodyPr>
          <a:lstStyle/>
          <a:p>
            <a:pPr lvl="0" defTabSz="914400">
              <a:defRPr/>
            </a:pPr>
            <a:r>
              <a:rPr lang="en-US" sz="1400" b="1" i="1" dirty="0"/>
              <a:t>Background</a:t>
            </a:r>
            <a:r>
              <a:rPr lang="en-US" sz="1200" i="1" dirty="0"/>
              <a:t>: </a:t>
            </a:r>
            <a:r>
              <a:rPr lang="en-US" sz="1200" dirty="0"/>
              <a:t>A person in your professional community asks if you are okay. Recently, you’ve been going through a lot, such as</a:t>
            </a:r>
          </a:p>
          <a:p>
            <a:pPr marL="285750" lvl="0" indent="-285750" defTabSz="914400">
              <a:buFont typeface="Arial" panose="020B0604020202020204" pitchFamily="34" charset="0"/>
              <a:buChar char="•"/>
              <a:defRPr/>
            </a:pPr>
            <a:r>
              <a:rPr lang="en-US" sz="1200" dirty="0"/>
              <a:t>Breaking up with a significant other</a:t>
            </a:r>
          </a:p>
          <a:p>
            <a:pPr marL="285750" lvl="0" indent="-285750" defTabSz="914400">
              <a:buFont typeface="Arial" panose="020B0604020202020204" pitchFamily="34" charset="0"/>
              <a:buChar char="•"/>
              <a:defRPr/>
            </a:pPr>
            <a:r>
              <a:rPr lang="en-US" sz="1200" dirty="0"/>
              <a:t>Not sleeping well</a:t>
            </a:r>
          </a:p>
          <a:p>
            <a:pPr marL="285750" lvl="0" indent="-285750" defTabSz="914400">
              <a:buFont typeface="Arial" panose="020B0604020202020204" pitchFamily="34" charset="0"/>
              <a:buChar char="•"/>
              <a:defRPr/>
            </a:pPr>
            <a:r>
              <a:rPr lang="en-US" sz="1200" dirty="0"/>
              <a:t>Receiving a negative counseling</a:t>
            </a:r>
          </a:p>
          <a:p>
            <a:pPr marL="285750" lvl="0" indent="-285750" defTabSz="914400">
              <a:buFont typeface="Arial" panose="020B0604020202020204" pitchFamily="34" charset="0"/>
              <a:buChar char="•"/>
              <a:defRPr/>
            </a:pPr>
            <a:r>
              <a:rPr lang="en-US" sz="1200" dirty="0"/>
              <a:t>Self-medicating (e.g., drinking more to “help” with sleep)</a:t>
            </a:r>
          </a:p>
          <a:p>
            <a:pPr lvl="0" defTabSz="914400">
              <a:defRPr/>
            </a:pPr>
            <a:r>
              <a:rPr lang="en-US" sz="1200" dirty="0"/>
              <a:t>But you have not thought about ending your life. </a:t>
            </a:r>
          </a:p>
        </p:txBody>
      </p:sp>
      <p:sp>
        <p:nvSpPr>
          <p:cNvPr id="27" name="Rectangle 26"/>
          <p:cNvSpPr/>
          <p:nvPr/>
        </p:nvSpPr>
        <p:spPr>
          <a:xfrm>
            <a:off x="1619493" y="3938133"/>
            <a:ext cx="6436348" cy="274007"/>
          </a:xfrm>
          <a:custGeom>
            <a:avLst/>
            <a:gdLst>
              <a:gd name="connsiteX0" fmla="*/ 0 w 6829958"/>
              <a:gd name="connsiteY0" fmla="*/ 0 h 274007"/>
              <a:gd name="connsiteX1" fmla="*/ 6829958 w 6829958"/>
              <a:gd name="connsiteY1" fmla="*/ 0 h 274007"/>
              <a:gd name="connsiteX2" fmla="*/ 6829958 w 6829958"/>
              <a:gd name="connsiteY2" fmla="*/ 274007 h 274007"/>
              <a:gd name="connsiteX3" fmla="*/ 0 w 6829958"/>
              <a:gd name="connsiteY3" fmla="*/ 274007 h 274007"/>
              <a:gd name="connsiteX4" fmla="*/ 0 w 6829958"/>
              <a:gd name="connsiteY4" fmla="*/ 0 h 274007"/>
              <a:gd name="connsiteX0" fmla="*/ 0 w 6829958"/>
              <a:gd name="connsiteY0" fmla="*/ 0 h 274007"/>
              <a:gd name="connsiteX1" fmla="*/ 6829958 w 6829958"/>
              <a:gd name="connsiteY1" fmla="*/ 0 h 274007"/>
              <a:gd name="connsiteX2" fmla="*/ 6823467 w 6829958"/>
              <a:gd name="connsiteY2" fmla="*/ 202740 h 274007"/>
              <a:gd name="connsiteX3" fmla="*/ 6829958 w 6829958"/>
              <a:gd name="connsiteY3" fmla="*/ 274007 h 274007"/>
              <a:gd name="connsiteX4" fmla="*/ 0 w 6829958"/>
              <a:gd name="connsiteY4" fmla="*/ 274007 h 274007"/>
              <a:gd name="connsiteX5" fmla="*/ 0 w 6829958"/>
              <a:gd name="connsiteY5" fmla="*/ 0 h 274007"/>
              <a:gd name="connsiteX0" fmla="*/ 0 w 6829958"/>
              <a:gd name="connsiteY0" fmla="*/ 0 h 274007"/>
              <a:gd name="connsiteX1" fmla="*/ 1711858 w 6829958"/>
              <a:gd name="connsiteY1" fmla="*/ 0 h 274007"/>
              <a:gd name="connsiteX2" fmla="*/ 6823467 w 6829958"/>
              <a:gd name="connsiteY2" fmla="*/ 202740 h 274007"/>
              <a:gd name="connsiteX3" fmla="*/ 6829958 w 6829958"/>
              <a:gd name="connsiteY3" fmla="*/ 274007 h 274007"/>
              <a:gd name="connsiteX4" fmla="*/ 0 w 6829958"/>
              <a:gd name="connsiteY4" fmla="*/ 274007 h 274007"/>
              <a:gd name="connsiteX5" fmla="*/ 0 w 6829958"/>
              <a:gd name="connsiteY5" fmla="*/ 0 h 274007"/>
              <a:gd name="connsiteX0" fmla="*/ 0 w 6829958"/>
              <a:gd name="connsiteY0" fmla="*/ 0 h 274007"/>
              <a:gd name="connsiteX1" fmla="*/ 1711858 w 6829958"/>
              <a:gd name="connsiteY1" fmla="*/ 0 h 274007"/>
              <a:gd name="connsiteX2" fmla="*/ 3362717 w 6829958"/>
              <a:gd name="connsiteY2" fmla="*/ 69390 h 274007"/>
              <a:gd name="connsiteX3" fmla="*/ 6823467 w 6829958"/>
              <a:gd name="connsiteY3" fmla="*/ 202740 h 274007"/>
              <a:gd name="connsiteX4" fmla="*/ 6829958 w 6829958"/>
              <a:gd name="connsiteY4" fmla="*/ 274007 h 274007"/>
              <a:gd name="connsiteX5" fmla="*/ 0 w 6829958"/>
              <a:gd name="connsiteY5" fmla="*/ 274007 h 274007"/>
              <a:gd name="connsiteX6" fmla="*/ 0 w 6829958"/>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823467 w 6829958"/>
              <a:gd name="connsiteY3" fmla="*/ 202740 h 274007"/>
              <a:gd name="connsiteX4" fmla="*/ 6829958 w 6829958"/>
              <a:gd name="connsiteY4" fmla="*/ 274007 h 274007"/>
              <a:gd name="connsiteX5" fmla="*/ 0 w 6829958"/>
              <a:gd name="connsiteY5" fmla="*/ 274007 h 274007"/>
              <a:gd name="connsiteX6" fmla="*/ 0 w 6829958"/>
              <a:gd name="connsiteY6" fmla="*/ 0 h 274007"/>
              <a:gd name="connsiteX0" fmla="*/ 0 w 6842517"/>
              <a:gd name="connsiteY0" fmla="*/ 0 h 274007"/>
              <a:gd name="connsiteX1" fmla="*/ 1711858 w 6842517"/>
              <a:gd name="connsiteY1" fmla="*/ 0 h 274007"/>
              <a:gd name="connsiteX2" fmla="*/ 1902217 w 6842517"/>
              <a:gd name="connsiteY2" fmla="*/ 228140 h 274007"/>
              <a:gd name="connsiteX3" fmla="*/ 6842517 w 6842517"/>
              <a:gd name="connsiteY3" fmla="*/ 259890 h 274007"/>
              <a:gd name="connsiteX4" fmla="*/ 6829958 w 6842517"/>
              <a:gd name="connsiteY4" fmla="*/ 274007 h 274007"/>
              <a:gd name="connsiteX5" fmla="*/ 0 w 6842517"/>
              <a:gd name="connsiteY5" fmla="*/ 274007 h 274007"/>
              <a:gd name="connsiteX6" fmla="*/ 0 w 6842517"/>
              <a:gd name="connsiteY6" fmla="*/ 0 h 274007"/>
              <a:gd name="connsiteX0" fmla="*/ 0 w 6842517"/>
              <a:gd name="connsiteY0" fmla="*/ 0 h 274007"/>
              <a:gd name="connsiteX1" fmla="*/ 1711858 w 6842517"/>
              <a:gd name="connsiteY1" fmla="*/ 0 h 274007"/>
              <a:gd name="connsiteX2" fmla="*/ 1902217 w 6842517"/>
              <a:gd name="connsiteY2" fmla="*/ 228140 h 274007"/>
              <a:gd name="connsiteX3" fmla="*/ 6842517 w 6842517"/>
              <a:gd name="connsiteY3" fmla="*/ 202740 h 274007"/>
              <a:gd name="connsiteX4" fmla="*/ 6829958 w 6842517"/>
              <a:gd name="connsiteY4" fmla="*/ 274007 h 274007"/>
              <a:gd name="connsiteX5" fmla="*/ 0 w 6842517"/>
              <a:gd name="connsiteY5" fmla="*/ 274007 h 274007"/>
              <a:gd name="connsiteX6" fmla="*/ 0 w 6842517"/>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794892 w 6829958"/>
              <a:gd name="connsiteY3" fmla="*/ 240840 h 274007"/>
              <a:gd name="connsiteX4" fmla="*/ 6829958 w 6829958"/>
              <a:gd name="connsiteY4" fmla="*/ 274007 h 274007"/>
              <a:gd name="connsiteX5" fmla="*/ 0 w 6829958"/>
              <a:gd name="connsiteY5" fmla="*/ 274007 h 274007"/>
              <a:gd name="connsiteX6" fmla="*/ 0 w 6829958"/>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801242 w 6829958"/>
              <a:gd name="connsiteY3" fmla="*/ 228140 h 274007"/>
              <a:gd name="connsiteX4" fmla="*/ 6829958 w 6829958"/>
              <a:gd name="connsiteY4" fmla="*/ 274007 h 274007"/>
              <a:gd name="connsiteX5" fmla="*/ 0 w 6829958"/>
              <a:gd name="connsiteY5" fmla="*/ 274007 h 274007"/>
              <a:gd name="connsiteX6" fmla="*/ 0 w 6829958"/>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826642 w 6829958"/>
              <a:gd name="connsiteY3" fmla="*/ 229728 h 274007"/>
              <a:gd name="connsiteX4" fmla="*/ 6829958 w 6829958"/>
              <a:gd name="connsiteY4" fmla="*/ 274007 h 274007"/>
              <a:gd name="connsiteX5" fmla="*/ 0 w 6829958"/>
              <a:gd name="connsiteY5" fmla="*/ 274007 h 274007"/>
              <a:gd name="connsiteX6" fmla="*/ 0 w 6829958"/>
              <a:gd name="connsiteY6" fmla="*/ 0 h 274007"/>
              <a:gd name="connsiteX0" fmla="*/ 0 w 6831405"/>
              <a:gd name="connsiteY0" fmla="*/ 0 h 274007"/>
              <a:gd name="connsiteX1" fmla="*/ 1711858 w 6831405"/>
              <a:gd name="connsiteY1" fmla="*/ 0 h 274007"/>
              <a:gd name="connsiteX2" fmla="*/ 1902217 w 6831405"/>
              <a:gd name="connsiteY2" fmla="*/ 228140 h 274007"/>
              <a:gd name="connsiteX3" fmla="*/ 6831405 w 6831405"/>
              <a:gd name="connsiteY3" fmla="*/ 229728 h 274007"/>
              <a:gd name="connsiteX4" fmla="*/ 6829958 w 6831405"/>
              <a:gd name="connsiteY4" fmla="*/ 274007 h 274007"/>
              <a:gd name="connsiteX5" fmla="*/ 0 w 6831405"/>
              <a:gd name="connsiteY5" fmla="*/ 274007 h 274007"/>
              <a:gd name="connsiteX6" fmla="*/ 0 w 6831405"/>
              <a:gd name="connsiteY6" fmla="*/ 0 h 274007"/>
              <a:gd name="connsiteX0" fmla="*/ 0 w 6831405"/>
              <a:gd name="connsiteY0" fmla="*/ 0 h 274007"/>
              <a:gd name="connsiteX1" fmla="*/ 1711858 w 6831405"/>
              <a:gd name="connsiteY1" fmla="*/ 0 h 274007"/>
              <a:gd name="connsiteX2" fmla="*/ 1902217 w 6831405"/>
              <a:gd name="connsiteY2" fmla="*/ 228140 h 274007"/>
              <a:gd name="connsiteX3" fmla="*/ 6831405 w 6831405"/>
              <a:gd name="connsiteY3" fmla="*/ 229728 h 274007"/>
              <a:gd name="connsiteX4" fmla="*/ 6436258 w 6831405"/>
              <a:gd name="connsiteY4" fmla="*/ 271890 h 274007"/>
              <a:gd name="connsiteX5" fmla="*/ 0 w 6831405"/>
              <a:gd name="connsiteY5" fmla="*/ 274007 h 274007"/>
              <a:gd name="connsiteX6" fmla="*/ 0 w 6831405"/>
              <a:gd name="connsiteY6" fmla="*/ 0 h 274007"/>
              <a:gd name="connsiteX0" fmla="*/ 0 w 6436348"/>
              <a:gd name="connsiteY0" fmla="*/ 0 h 274007"/>
              <a:gd name="connsiteX1" fmla="*/ 1711858 w 6436348"/>
              <a:gd name="connsiteY1" fmla="*/ 0 h 274007"/>
              <a:gd name="connsiteX2" fmla="*/ 1902217 w 6436348"/>
              <a:gd name="connsiteY2" fmla="*/ 228140 h 274007"/>
              <a:gd name="connsiteX3" fmla="*/ 6435588 w 6436348"/>
              <a:gd name="connsiteY3" fmla="*/ 225495 h 274007"/>
              <a:gd name="connsiteX4" fmla="*/ 6436258 w 6436348"/>
              <a:gd name="connsiteY4" fmla="*/ 271890 h 274007"/>
              <a:gd name="connsiteX5" fmla="*/ 0 w 6436348"/>
              <a:gd name="connsiteY5" fmla="*/ 274007 h 274007"/>
              <a:gd name="connsiteX6" fmla="*/ 0 w 6436348"/>
              <a:gd name="connsiteY6" fmla="*/ 0 h 27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6348" h="274007">
                <a:moveTo>
                  <a:pt x="0" y="0"/>
                </a:moveTo>
                <a:lnTo>
                  <a:pt x="1711858" y="0"/>
                </a:lnTo>
                <a:lnTo>
                  <a:pt x="1902217" y="228140"/>
                </a:lnTo>
                <a:lnTo>
                  <a:pt x="6435588" y="225495"/>
                </a:lnTo>
                <a:cubicBezTo>
                  <a:pt x="6435106" y="240255"/>
                  <a:pt x="6436740" y="257130"/>
                  <a:pt x="6436258" y="271890"/>
                </a:cubicBezTo>
                <a:lnTo>
                  <a:pt x="0" y="274007"/>
                </a:lnTo>
                <a:lnTo>
                  <a:pt x="0" y="0"/>
                </a:lnTo>
                <a:close/>
              </a:path>
            </a:pathLst>
          </a:cu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24" name="Rectangle 23"/>
          <p:cNvSpPr/>
          <p:nvPr/>
        </p:nvSpPr>
        <p:spPr>
          <a:xfrm>
            <a:off x="2121675" y="3914950"/>
            <a:ext cx="1074333" cy="338554"/>
          </a:xfrm>
          <a:prstGeom prst="rect">
            <a:avLst/>
          </a:prstGeom>
        </p:spPr>
        <p:txBody>
          <a:bodyPr wrap="none">
            <a:spAutoFit/>
          </a:bodyPr>
          <a:lstStyle/>
          <a:p>
            <a:r>
              <a:rPr lang="en-US" sz="1600" b="1" dirty="0"/>
              <a:t>Partner 2</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0025" y="3670698"/>
            <a:ext cx="735999" cy="599570"/>
          </a:xfrm>
          <a:prstGeom prst="rect">
            <a:avLst/>
          </a:prstGeom>
        </p:spPr>
      </p:pic>
      <p:sp>
        <p:nvSpPr>
          <p:cNvPr id="28" name="Rectangle 27"/>
          <p:cNvSpPr/>
          <p:nvPr/>
        </p:nvSpPr>
        <p:spPr>
          <a:xfrm>
            <a:off x="5519511" y="4328396"/>
            <a:ext cx="2183493" cy="1046440"/>
          </a:xfrm>
          <a:prstGeom prst="rect">
            <a:avLst/>
          </a:prstGeom>
        </p:spPr>
        <p:txBody>
          <a:bodyPr wrap="square">
            <a:spAutoFit/>
          </a:bodyPr>
          <a:lstStyle/>
          <a:p>
            <a:pPr lvl="0" defTabSz="914400">
              <a:defRPr/>
            </a:pPr>
            <a:r>
              <a:rPr lang="en-US" sz="1400" b="1" i="1" dirty="0"/>
              <a:t>Instructions</a:t>
            </a:r>
            <a:r>
              <a:rPr lang="en-US" sz="1200" i="1" dirty="0"/>
              <a:t>: </a:t>
            </a:r>
            <a:r>
              <a:rPr lang="en-US" sz="1200" dirty="0"/>
              <a:t>During the conversation, be sure to tell them about your recent difficulties, and your changes in mood and behavior. </a:t>
            </a:r>
          </a:p>
        </p:txBody>
      </p:sp>
      <p:cxnSp>
        <p:nvCxnSpPr>
          <p:cNvPr id="32" name="Straight Connector 31"/>
          <p:cNvCxnSpPr/>
          <p:nvPr/>
        </p:nvCxnSpPr>
        <p:spPr>
          <a:xfrm>
            <a:off x="8077935" y="4163522"/>
            <a:ext cx="0" cy="1765312"/>
          </a:xfrm>
          <a:prstGeom prst="line">
            <a:avLst/>
          </a:prstGeom>
          <a:ln w="444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077935" y="2520821"/>
            <a:ext cx="0" cy="1149877"/>
          </a:xfrm>
          <a:prstGeom prst="line">
            <a:avLst/>
          </a:prstGeom>
          <a:ln w="444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1460" y="1878938"/>
            <a:ext cx="850972" cy="810970"/>
          </a:xfrm>
          <a:prstGeom prst="rect">
            <a:avLst/>
          </a:prstGeom>
        </p:spPr>
      </p:pic>
      <p:sp>
        <p:nvSpPr>
          <p:cNvPr id="2" name="Slide Number Placeholder 5">
            <a:extLst>
              <a:ext uri="{FF2B5EF4-FFF2-40B4-BE49-F238E27FC236}">
                <a16:creationId xmlns:a16="http://schemas.microsoft.com/office/drawing/2014/main" id="{0C1CC600-3CFB-497A-B5EA-8D033D4FDEAD}"/>
              </a:ext>
            </a:extLst>
          </p:cNvPr>
          <p:cNvSpPr txBox="1">
            <a:spLocks/>
          </p:cNvSpPr>
          <p:nvPr/>
        </p:nvSpPr>
        <p:spPr>
          <a:xfrm>
            <a:off x="8793924" y="652965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530"/>
                </a:solidFill>
                <a:latin typeface="Arial"/>
              </a:rPr>
              <a:t>12</a:t>
            </a:r>
          </a:p>
        </p:txBody>
      </p:sp>
    </p:spTree>
    <p:extLst>
      <p:ext uri="{BB962C8B-B14F-4D97-AF65-F5344CB8AC3E}">
        <p14:creationId xmlns:p14="http://schemas.microsoft.com/office/powerpoint/2010/main" val="4651540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479134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a:spLocks noGrp="1"/>
          </p:cNvSpPr>
          <p:nvPr>
            <p:ph type="title"/>
          </p:nvPr>
        </p:nvSpPr>
        <p:spPr>
          <a:xfrm>
            <a:off x="908105" y="321207"/>
            <a:ext cx="7175586" cy="457200"/>
          </a:xfrm>
        </p:spPr>
        <p:txBody>
          <a:bodyPr/>
          <a:lstStyle/>
          <a:p>
            <a:r>
              <a:rPr lang="en-US" sz="2000" cap="none" dirty="0">
                <a:solidFill>
                  <a:srgbClr val="343A32"/>
                </a:solidFill>
              </a:rPr>
              <a:t>Partner Debrief: Simulation ALPHA</a:t>
            </a:r>
          </a:p>
        </p:txBody>
      </p:sp>
      <p:pic>
        <p:nvPicPr>
          <p:cNvPr id="8" name="Picture 7">
            <a:extLst>
              <a:ext uri="{FF2B5EF4-FFF2-40B4-BE49-F238E27FC236}">
                <a16:creationId xmlns:a16="http://schemas.microsoft.com/office/drawing/2014/main" id="{4CAAA3D0-0879-47FA-9AC2-4BCC8EA880D9}"/>
              </a:ext>
            </a:extLst>
          </p:cNvPr>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401" y="1247112"/>
            <a:ext cx="9150750" cy="5227770"/>
          </a:xfrm>
          <a:prstGeom prst="rect">
            <a:avLst/>
          </a:prstGeom>
          <a:noFill/>
          <a:ln>
            <a:noFill/>
          </a:ln>
        </p:spPr>
      </p:pic>
      <p:sp>
        <p:nvSpPr>
          <p:cNvPr id="10" name="TextBox 9"/>
          <p:cNvSpPr txBox="1"/>
          <p:nvPr/>
        </p:nvSpPr>
        <p:spPr>
          <a:xfrm rot="16200000">
            <a:off x="-1154127" y="1740439"/>
            <a:ext cx="2584450" cy="276999"/>
          </a:xfrm>
          <a:prstGeom prst="rect">
            <a:avLst/>
          </a:prstGeom>
          <a:noFill/>
        </p:spPr>
        <p:txBody>
          <a:bodyPr wrap="square" rtlCol="0">
            <a:spAutoFit/>
          </a:bodyPr>
          <a:lstStyle/>
          <a:p>
            <a:r>
              <a:rPr lang="en-US" sz="1200" b="1" dirty="0">
                <a:latin typeface="Arial Narrow" panose="020B0606020202030204" pitchFamily="34" charset="0"/>
              </a:rPr>
              <a:t>Applied Exercises</a:t>
            </a:r>
          </a:p>
        </p:txBody>
      </p:sp>
      <p:sp>
        <p:nvSpPr>
          <p:cNvPr id="11" name="Rectangle 10"/>
          <p:cNvSpPr/>
          <p:nvPr/>
        </p:nvSpPr>
        <p:spPr>
          <a:xfrm>
            <a:off x="1914858" y="2938218"/>
            <a:ext cx="6168833" cy="2792022"/>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1200"/>
              </a:spcBef>
              <a:buFont typeface="Wingdings" panose="05000000000000000000" pitchFamily="2" charset="2"/>
              <a:buChar char="q"/>
            </a:pPr>
            <a:endParaRPr lang="en-US" sz="1200" dirty="0">
              <a:solidFill>
                <a:schemeClr val="tx1">
                  <a:lumMod val="95000"/>
                  <a:lumOff val="5000"/>
                </a:schemeClr>
              </a:solidFill>
            </a:endParaRPr>
          </a:p>
        </p:txBody>
      </p:sp>
      <p:sp>
        <p:nvSpPr>
          <p:cNvPr id="2" name="Rectangle 1"/>
          <p:cNvSpPr/>
          <p:nvPr/>
        </p:nvSpPr>
        <p:spPr>
          <a:xfrm>
            <a:off x="1416050" y="2245764"/>
            <a:ext cx="6667641" cy="523220"/>
          </a:xfrm>
          <a:prstGeom prst="rect">
            <a:avLst/>
          </a:prstGeom>
        </p:spPr>
        <p:txBody>
          <a:bodyPr wrap="square">
            <a:spAutoFit/>
          </a:bodyPr>
          <a:lstStyle/>
          <a:p>
            <a:r>
              <a:rPr lang="en-US" sz="1400" dirty="0">
                <a:latin typeface="+mj-lt"/>
              </a:rPr>
              <a:t>Use the following questions to guide your feedback to your partner based on their role and responsibilities. </a:t>
            </a:r>
            <a:r>
              <a:rPr lang="en-US" sz="1400" i="1" dirty="0">
                <a:latin typeface="+mj-lt"/>
              </a:rPr>
              <a:t>You do not need to discuss each one.</a:t>
            </a:r>
          </a:p>
        </p:txBody>
      </p:sp>
      <p:sp>
        <p:nvSpPr>
          <p:cNvPr id="3" name="Rectangle 2"/>
          <p:cNvSpPr/>
          <p:nvPr/>
        </p:nvSpPr>
        <p:spPr>
          <a:xfrm>
            <a:off x="2139603" y="3115542"/>
            <a:ext cx="5806967" cy="2339102"/>
          </a:xfrm>
          <a:prstGeom prst="rect">
            <a:avLst/>
          </a:prstGeom>
        </p:spPr>
        <p:txBody>
          <a:bodyPr wrap="square">
            <a:spAutoFit/>
          </a:bodyPr>
          <a:lstStyle/>
          <a:p>
            <a:pPr marL="285750" indent="-285750">
              <a:spcBef>
                <a:spcPts val="1200"/>
              </a:spcBef>
              <a:buFont typeface="Wingdings" panose="05000000000000000000" pitchFamily="2" charset="2"/>
              <a:buChar char="q"/>
            </a:pPr>
            <a:r>
              <a:rPr lang="en-US" sz="1200" dirty="0">
                <a:solidFill>
                  <a:schemeClr val="tx1">
                    <a:lumMod val="95000"/>
                    <a:lumOff val="5000"/>
                  </a:schemeClr>
                </a:solidFill>
              </a:rPr>
              <a:t>What strategy/approach was used to “break the ice” and ASK/initiate conversation? Was it effective?</a:t>
            </a:r>
          </a:p>
          <a:p>
            <a:pPr marL="285750" indent="-285750">
              <a:spcBef>
                <a:spcPts val="1200"/>
              </a:spcBef>
              <a:buFont typeface="Wingdings" panose="05000000000000000000" pitchFamily="2" charset="2"/>
              <a:buChar char="q"/>
            </a:pPr>
            <a:r>
              <a:rPr lang="en-US" sz="1200" dirty="0">
                <a:solidFill>
                  <a:schemeClr val="tx1">
                    <a:lumMod val="95000"/>
                    <a:lumOff val="5000"/>
                  </a:schemeClr>
                </a:solidFill>
              </a:rPr>
              <a:t>Did Partner 1 express empathy? If so, how?</a:t>
            </a:r>
          </a:p>
          <a:p>
            <a:pPr marL="285750" indent="-285750">
              <a:spcBef>
                <a:spcPts val="1200"/>
              </a:spcBef>
              <a:buFont typeface="Wingdings" panose="05000000000000000000" pitchFamily="2" charset="2"/>
              <a:buChar char="q"/>
            </a:pPr>
            <a:r>
              <a:rPr lang="en-US" sz="1200" dirty="0">
                <a:solidFill>
                  <a:schemeClr val="tx1">
                    <a:lumMod val="95000"/>
                    <a:lumOff val="5000"/>
                  </a:schemeClr>
                </a:solidFill>
              </a:rPr>
              <a:t>What behaviors did Partner 1 use to show they were actively listening?</a:t>
            </a:r>
          </a:p>
          <a:p>
            <a:pPr marL="285750" indent="-285750">
              <a:spcBef>
                <a:spcPts val="1200"/>
              </a:spcBef>
              <a:buFont typeface="Wingdings" panose="05000000000000000000" pitchFamily="2" charset="2"/>
              <a:buChar char="q"/>
            </a:pPr>
            <a:r>
              <a:rPr lang="en-US" sz="1200" dirty="0">
                <a:solidFill>
                  <a:schemeClr val="tx1">
                    <a:lumMod val="95000"/>
                    <a:lumOff val="5000"/>
                  </a:schemeClr>
                </a:solidFill>
              </a:rPr>
              <a:t>Did Partner 1 ask a direct question such as “Are you thinking about suicide?” </a:t>
            </a:r>
            <a:br>
              <a:rPr lang="en-US" sz="1200" dirty="0">
                <a:solidFill>
                  <a:schemeClr val="tx1">
                    <a:lumMod val="95000"/>
                    <a:lumOff val="5000"/>
                  </a:schemeClr>
                </a:solidFill>
              </a:rPr>
            </a:br>
            <a:r>
              <a:rPr lang="en-US" sz="1200" dirty="0">
                <a:solidFill>
                  <a:schemeClr val="tx1">
                    <a:lumMod val="95000"/>
                    <a:lumOff val="5000"/>
                  </a:schemeClr>
                </a:solidFill>
              </a:rPr>
              <a:t>If so, how did that go?</a:t>
            </a:r>
          </a:p>
          <a:p>
            <a:pPr marL="285750" indent="-285750">
              <a:spcBef>
                <a:spcPts val="1200"/>
              </a:spcBef>
              <a:buFont typeface="Wingdings" panose="05000000000000000000" pitchFamily="2" charset="2"/>
              <a:buChar char="q"/>
            </a:pPr>
            <a:r>
              <a:rPr lang="en-US" sz="1200" dirty="0">
                <a:solidFill>
                  <a:schemeClr val="tx1">
                    <a:lumMod val="95000"/>
                    <a:lumOff val="5000"/>
                  </a:schemeClr>
                </a:solidFill>
              </a:rPr>
              <a:t>Partner 1: Did you pick up on any risk factors or warning signs from Partner 2?</a:t>
            </a:r>
          </a:p>
          <a:p>
            <a:pPr marL="285750" indent="-285750">
              <a:spcBef>
                <a:spcPts val="1200"/>
              </a:spcBef>
              <a:buFont typeface="Wingdings" panose="05000000000000000000" pitchFamily="2" charset="2"/>
              <a:buChar char="q"/>
            </a:pPr>
            <a:r>
              <a:rPr lang="en-US" sz="1200" dirty="0">
                <a:solidFill>
                  <a:schemeClr val="tx1">
                    <a:lumMod val="95000"/>
                    <a:lumOff val="5000"/>
                  </a:schemeClr>
                </a:solidFill>
              </a:rPr>
              <a:t> What strategy/approach was used to Escort? Was it effective?</a:t>
            </a:r>
          </a:p>
        </p:txBody>
      </p:sp>
      <p:sp>
        <p:nvSpPr>
          <p:cNvPr id="4" name="Slide Number Placeholder 5">
            <a:extLst>
              <a:ext uri="{FF2B5EF4-FFF2-40B4-BE49-F238E27FC236}">
                <a16:creationId xmlns:a16="http://schemas.microsoft.com/office/drawing/2014/main" id="{156D713B-290B-8A96-BEED-6CE02C2B291F}"/>
              </a:ext>
            </a:extLst>
          </p:cNvPr>
          <p:cNvSpPr txBox="1">
            <a:spLocks/>
          </p:cNvSpPr>
          <p:nvPr/>
        </p:nvSpPr>
        <p:spPr>
          <a:xfrm>
            <a:off x="8793924" y="652965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530"/>
                </a:solidFill>
                <a:latin typeface="Arial"/>
              </a:rPr>
              <a:t>13</a:t>
            </a:r>
          </a:p>
        </p:txBody>
      </p:sp>
    </p:spTree>
    <p:extLst>
      <p:ext uri="{BB962C8B-B14F-4D97-AF65-F5344CB8AC3E}">
        <p14:creationId xmlns:p14="http://schemas.microsoft.com/office/powerpoint/2010/main" val="259502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0236627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908105" y="321207"/>
            <a:ext cx="7175586" cy="457200"/>
          </a:xfrm>
        </p:spPr>
        <p:txBody>
          <a:bodyPr/>
          <a:lstStyle/>
          <a:p>
            <a:r>
              <a:rPr lang="en-US" sz="2000" cap="none" dirty="0">
                <a:solidFill>
                  <a:srgbClr val="343A32"/>
                </a:solidFill>
              </a:rPr>
              <a:t>Practical Exercise: Simulation BRAVO</a:t>
            </a:r>
          </a:p>
        </p:txBody>
      </p:sp>
      <p:pic>
        <p:nvPicPr>
          <p:cNvPr id="8" name="Picture 7">
            <a:extLst>
              <a:ext uri="{FF2B5EF4-FFF2-40B4-BE49-F238E27FC236}">
                <a16:creationId xmlns:a16="http://schemas.microsoft.com/office/drawing/2014/main" id="{4CAAA3D0-0879-47FA-9AC2-4BCC8EA880D9}"/>
              </a:ext>
            </a:extLst>
          </p:cNvPr>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401" y="1247112"/>
            <a:ext cx="9150750" cy="5227770"/>
          </a:xfrm>
          <a:prstGeom prst="rect">
            <a:avLst/>
          </a:prstGeom>
          <a:noFill/>
          <a:ln>
            <a:noFill/>
          </a:ln>
        </p:spPr>
      </p:pic>
      <p:sp>
        <p:nvSpPr>
          <p:cNvPr id="9" name="Rectangle 26"/>
          <p:cNvSpPr/>
          <p:nvPr/>
        </p:nvSpPr>
        <p:spPr>
          <a:xfrm>
            <a:off x="1619493" y="2295432"/>
            <a:ext cx="6436348" cy="274007"/>
          </a:xfrm>
          <a:custGeom>
            <a:avLst/>
            <a:gdLst>
              <a:gd name="connsiteX0" fmla="*/ 0 w 6829958"/>
              <a:gd name="connsiteY0" fmla="*/ 0 h 274007"/>
              <a:gd name="connsiteX1" fmla="*/ 6829958 w 6829958"/>
              <a:gd name="connsiteY1" fmla="*/ 0 h 274007"/>
              <a:gd name="connsiteX2" fmla="*/ 6829958 w 6829958"/>
              <a:gd name="connsiteY2" fmla="*/ 274007 h 274007"/>
              <a:gd name="connsiteX3" fmla="*/ 0 w 6829958"/>
              <a:gd name="connsiteY3" fmla="*/ 274007 h 274007"/>
              <a:gd name="connsiteX4" fmla="*/ 0 w 6829958"/>
              <a:gd name="connsiteY4" fmla="*/ 0 h 274007"/>
              <a:gd name="connsiteX0" fmla="*/ 0 w 6829958"/>
              <a:gd name="connsiteY0" fmla="*/ 0 h 274007"/>
              <a:gd name="connsiteX1" fmla="*/ 6829958 w 6829958"/>
              <a:gd name="connsiteY1" fmla="*/ 0 h 274007"/>
              <a:gd name="connsiteX2" fmla="*/ 6823467 w 6829958"/>
              <a:gd name="connsiteY2" fmla="*/ 202740 h 274007"/>
              <a:gd name="connsiteX3" fmla="*/ 6829958 w 6829958"/>
              <a:gd name="connsiteY3" fmla="*/ 274007 h 274007"/>
              <a:gd name="connsiteX4" fmla="*/ 0 w 6829958"/>
              <a:gd name="connsiteY4" fmla="*/ 274007 h 274007"/>
              <a:gd name="connsiteX5" fmla="*/ 0 w 6829958"/>
              <a:gd name="connsiteY5" fmla="*/ 0 h 274007"/>
              <a:gd name="connsiteX0" fmla="*/ 0 w 6829958"/>
              <a:gd name="connsiteY0" fmla="*/ 0 h 274007"/>
              <a:gd name="connsiteX1" fmla="*/ 1711858 w 6829958"/>
              <a:gd name="connsiteY1" fmla="*/ 0 h 274007"/>
              <a:gd name="connsiteX2" fmla="*/ 6823467 w 6829958"/>
              <a:gd name="connsiteY2" fmla="*/ 202740 h 274007"/>
              <a:gd name="connsiteX3" fmla="*/ 6829958 w 6829958"/>
              <a:gd name="connsiteY3" fmla="*/ 274007 h 274007"/>
              <a:gd name="connsiteX4" fmla="*/ 0 w 6829958"/>
              <a:gd name="connsiteY4" fmla="*/ 274007 h 274007"/>
              <a:gd name="connsiteX5" fmla="*/ 0 w 6829958"/>
              <a:gd name="connsiteY5" fmla="*/ 0 h 274007"/>
              <a:gd name="connsiteX0" fmla="*/ 0 w 6829958"/>
              <a:gd name="connsiteY0" fmla="*/ 0 h 274007"/>
              <a:gd name="connsiteX1" fmla="*/ 1711858 w 6829958"/>
              <a:gd name="connsiteY1" fmla="*/ 0 h 274007"/>
              <a:gd name="connsiteX2" fmla="*/ 3362717 w 6829958"/>
              <a:gd name="connsiteY2" fmla="*/ 69390 h 274007"/>
              <a:gd name="connsiteX3" fmla="*/ 6823467 w 6829958"/>
              <a:gd name="connsiteY3" fmla="*/ 202740 h 274007"/>
              <a:gd name="connsiteX4" fmla="*/ 6829958 w 6829958"/>
              <a:gd name="connsiteY4" fmla="*/ 274007 h 274007"/>
              <a:gd name="connsiteX5" fmla="*/ 0 w 6829958"/>
              <a:gd name="connsiteY5" fmla="*/ 274007 h 274007"/>
              <a:gd name="connsiteX6" fmla="*/ 0 w 6829958"/>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823467 w 6829958"/>
              <a:gd name="connsiteY3" fmla="*/ 202740 h 274007"/>
              <a:gd name="connsiteX4" fmla="*/ 6829958 w 6829958"/>
              <a:gd name="connsiteY4" fmla="*/ 274007 h 274007"/>
              <a:gd name="connsiteX5" fmla="*/ 0 w 6829958"/>
              <a:gd name="connsiteY5" fmla="*/ 274007 h 274007"/>
              <a:gd name="connsiteX6" fmla="*/ 0 w 6829958"/>
              <a:gd name="connsiteY6" fmla="*/ 0 h 274007"/>
              <a:gd name="connsiteX0" fmla="*/ 0 w 6842517"/>
              <a:gd name="connsiteY0" fmla="*/ 0 h 274007"/>
              <a:gd name="connsiteX1" fmla="*/ 1711858 w 6842517"/>
              <a:gd name="connsiteY1" fmla="*/ 0 h 274007"/>
              <a:gd name="connsiteX2" fmla="*/ 1902217 w 6842517"/>
              <a:gd name="connsiteY2" fmla="*/ 228140 h 274007"/>
              <a:gd name="connsiteX3" fmla="*/ 6842517 w 6842517"/>
              <a:gd name="connsiteY3" fmla="*/ 259890 h 274007"/>
              <a:gd name="connsiteX4" fmla="*/ 6829958 w 6842517"/>
              <a:gd name="connsiteY4" fmla="*/ 274007 h 274007"/>
              <a:gd name="connsiteX5" fmla="*/ 0 w 6842517"/>
              <a:gd name="connsiteY5" fmla="*/ 274007 h 274007"/>
              <a:gd name="connsiteX6" fmla="*/ 0 w 6842517"/>
              <a:gd name="connsiteY6" fmla="*/ 0 h 274007"/>
              <a:gd name="connsiteX0" fmla="*/ 0 w 6842517"/>
              <a:gd name="connsiteY0" fmla="*/ 0 h 274007"/>
              <a:gd name="connsiteX1" fmla="*/ 1711858 w 6842517"/>
              <a:gd name="connsiteY1" fmla="*/ 0 h 274007"/>
              <a:gd name="connsiteX2" fmla="*/ 1902217 w 6842517"/>
              <a:gd name="connsiteY2" fmla="*/ 228140 h 274007"/>
              <a:gd name="connsiteX3" fmla="*/ 6842517 w 6842517"/>
              <a:gd name="connsiteY3" fmla="*/ 202740 h 274007"/>
              <a:gd name="connsiteX4" fmla="*/ 6829958 w 6842517"/>
              <a:gd name="connsiteY4" fmla="*/ 274007 h 274007"/>
              <a:gd name="connsiteX5" fmla="*/ 0 w 6842517"/>
              <a:gd name="connsiteY5" fmla="*/ 274007 h 274007"/>
              <a:gd name="connsiteX6" fmla="*/ 0 w 6842517"/>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794892 w 6829958"/>
              <a:gd name="connsiteY3" fmla="*/ 240840 h 274007"/>
              <a:gd name="connsiteX4" fmla="*/ 6829958 w 6829958"/>
              <a:gd name="connsiteY4" fmla="*/ 274007 h 274007"/>
              <a:gd name="connsiteX5" fmla="*/ 0 w 6829958"/>
              <a:gd name="connsiteY5" fmla="*/ 274007 h 274007"/>
              <a:gd name="connsiteX6" fmla="*/ 0 w 6829958"/>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801242 w 6829958"/>
              <a:gd name="connsiteY3" fmla="*/ 228140 h 274007"/>
              <a:gd name="connsiteX4" fmla="*/ 6829958 w 6829958"/>
              <a:gd name="connsiteY4" fmla="*/ 274007 h 274007"/>
              <a:gd name="connsiteX5" fmla="*/ 0 w 6829958"/>
              <a:gd name="connsiteY5" fmla="*/ 274007 h 274007"/>
              <a:gd name="connsiteX6" fmla="*/ 0 w 6829958"/>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826642 w 6829958"/>
              <a:gd name="connsiteY3" fmla="*/ 229728 h 274007"/>
              <a:gd name="connsiteX4" fmla="*/ 6829958 w 6829958"/>
              <a:gd name="connsiteY4" fmla="*/ 274007 h 274007"/>
              <a:gd name="connsiteX5" fmla="*/ 0 w 6829958"/>
              <a:gd name="connsiteY5" fmla="*/ 274007 h 274007"/>
              <a:gd name="connsiteX6" fmla="*/ 0 w 6829958"/>
              <a:gd name="connsiteY6" fmla="*/ 0 h 274007"/>
              <a:gd name="connsiteX0" fmla="*/ 0 w 6831405"/>
              <a:gd name="connsiteY0" fmla="*/ 0 h 274007"/>
              <a:gd name="connsiteX1" fmla="*/ 1711858 w 6831405"/>
              <a:gd name="connsiteY1" fmla="*/ 0 h 274007"/>
              <a:gd name="connsiteX2" fmla="*/ 1902217 w 6831405"/>
              <a:gd name="connsiteY2" fmla="*/ 228140 h 274007"/>
              <a:gd name="connsiteX3" fmla="*/ 6831405 w 6831405"/>
              <a:gd name="connsiteY3" fmla="*/ 229728 h 274007"/>
              <a:gd name="connsiteX4" fmla="*/ 6829958 w 6831405"/>
              <a:gd name="connsiteY4" fmla="*/ 274007 h 274007"/>
              <a:gd name="connsiteX5" fmla="*/ 0 w 6831405"/>
              <a:gd name="connsiteY5" fmla="*/ 274007 h 274007"/>
              <a:gd name="connsiteX6" fmla="*/ 0 w 6831405"/>
              <a:gd name="connsiteY6" fmla="*/ 0 h 274007"/>
              <a:gd name="connsiteX0" fmla="*/ 0 w 6831405"/>
              <a:gd name="connsiteY0" fmla="*/ 0 h 274007"/>
              <a:gd name="connsiteX1" fmla="*/ 1711858 w 6831405"/>
              <a:gd name="connsiteY1" fmla="*/ 0 h 274007"/>
              <a:gd name="connsiteX2" fmla="*/ 1902217 w 6831405"/>
              <a:gd name="connsiteY2" fmla="*/ 228140 h 274007"/>
              <a:gd name="connsiteX3" fmla="*/ 6831405 w 6831405"/>
              <a:gd name="connsiteY3" fmla="*/ 229728 h 274007"/>
              <a:gd name="connsiteX4" fmla="*/ 6436258 w 6831405"/>
              <a:gd name="connsiteY4" fmla="*/ 271890 h 274007"/>
              <a:gd name="connsiteX5" fmla="*/ 0 w 6831405"/>
              <a:gd name="connsiteY5" fmla="*/ 274007 h 274007"/>
              <a:gd name="connsiteX6" fmla="*/ 0 w 6831405"/>
              <a:gd name="connsiteY6" fmla="*/ 0 h 274007"/>
              <a:gd name="connsiteX0" fmla="*/ 0 w 6436348"/>
              <a:gd name="connsiteY0" fmla="*/ 0 h 274007"/>
              <a:gd name="connsiteX1" fmla="*/ 1711858 w 6436348"/>
              <a:gd name="connsiteY1" fmla="*/ 0 h 274007"/>
              <a:gd name="connsiteX2" fmla="*/ 1902217 w 6436348"/>
              <a:gd name="connsiteY2" fmla="*/ 228140 h 274007"/>
              <a:gd name="connsiteX3" fmla="*/ 6435588 w 6436348"/>
              <a:gd name="connsiteY3" fmla="*/ 225495 h 274007"/>
              <a:gd name="connsiteX4" fmla="*/ 6436258 w 6436348"/>
              <a:gd name="connsiteY4" fmla="*/ 271890 h 274007"/>
              <a:gd name="connsiteX5" fmla="*/ 0 w 6436348"/>
              <a:gd name="connsiteY5" fmla="*/ 274007 h 274007"/>
              <a:gd name="connsiteX6" fmla="*/ 0 w 6436348"/>
              <a:gd name="connsiteY6" fmla="*/ 0 h 27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6348" h="274007">
                <a:moveTo>
                  <a:pt x="0" y="0"/>
                </a:moveTo>
                <a:lnTo>
                  <a:pt x="1711858" y="0"/>
                </a:lnTo>
                <a:lnTo>
                  <a:pt x="1902217" y="228140"/>
                </a:lnTo>
                <a:lnTo>
                  <a:pt x="6435588" y="225495"/>
                </a:lnTo>
                <a:cubicBezTo>
                  <a:pt x="6435106" y="240255"/>
                  <a:pt x="6436740" y="257130"/>
                  <a:pt x="6436258" y="271890"/>
                </a:cubicBezTo>
                <a:lnTo>
                  <a:pt x="0" y="274007"/>
                </a:lnTo>
                <a:lnTo>
                  <a:pt x="0" y="0"/>
                </a:lnTo>
                <a:close/>
              </a:path>
            </a:pathLst>
          </a:cu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0" name="TextBox 9"/>
          <p:cNvSpPr txBox="1"/>
          <p:nvPr/>
        </p:nvSpPr>
        <p:spPr>
          <a:xfrm rot="16200000">
            <a:off x="-1154127" y="1740439"/>
            <a:ext cx="2584450" cy="276999"/>
          </a:xfrm>
          <a:prstGeom prst="rect">
            <a:avLst/>
          </a:prstGeom>
          <a:noFill/>
        </p:spPr>
        <p:txBody>
          <a:bodyPr wrap="square" rtlCol="0">
            <a:spAutoFit/>
          </a:bodyPr>
          <a:lstStyle/>
          <a:p>
            <a:r>
              <a:rPr lang="en-US" sz="1200" b="1" dirty="0">
                <a:latin typeface="Arial Narrow" panose="020B0606020202030204" pitchFamily="34" charset="0"/>
              </a:rPr>
              <a:t>Applied Exercises</a:t>
            </a:r>
          </a:p>
        </p:txBody>
      </p:sp>
      <p:sp>
        <p:nvSpPr>
          <p:cNvPr id="11" name="Rectangle 10"/>
          <p:cNvSpPr/>
          <p:nvPr/>
        </p:nvSpPr>
        <p:spPr>
          <a:xfrm>
            <a:off x="2121676" y="2283548"/>
            <a:ext cx="1074333" cy="338554"/>
          </a:xfrm>
          <a:prstGeom prst="rect">
            <a:avLst/>
          </a:prstGeom>
        </p:spPr>
        <p:txBody>
          <a:bodyPr wrap="none">
            <a:spAutoFit/>
          </a:bodyPr>
          <a:lstStyle/>
          <a:p>
            <a:r>
              <a:rPr lang="en-US" sz="1600" b="1" dirty="0"/>
              <a:t>Partner 1</a:t>
            </a:r>
          </a:p>
        </p:txBody>
      </p:sp>
      <p:sp>
        <p:nvSpPr>
          <p:cNvPr id="13" name="Rectangle 12"/>
          <p:cNvSpPr/>
          <p:nvPr/>
        </p:nvSpPr>
        <p:spPr>
          <a:xfrm>
            <a:off x="5519511" y="2610317"/>
            <a:ext cx="2379435" cy="969496"/>
          </a:xfrm>
          <a:prstGeom prst="rect">
            <a:avLst/>
          </a:prstGeom>
        </p:spPr>
        <p:txBody>
          <a:bodyPr wrap="square">
            <a:spAutoFit/>
          </a:bodyPr>
          <a:lstStyle/>
          <a:p>
            <a:pPr lvl="0" defTabSz="914400">
              <a:defRPr/>
            </a:pPr>
            <a:r>
              <a:rPr lang="en-US" sz="1300" b="1" i="1" dirty="0"/>
              <a:t>Instructions</a:t>
            </a:r>
            <a:r>
              <a:rPr lang="en-US" sz="1300" i="1" dirty="0"/>
              <a:t>: </a:t>
            </a:r>
            <a:r>
              <a:rPr lang="en-US" sz="1100" dirty="0"/>
              <a:t>During the conversation, be sure to tell them about your recent difficulties, and your changes in mood and behavior. </a:t>
            </a:r>
          </a:p>
        </p:txBody>
      </p:sp>
      <p:sp>
        <p:nvSpPr>
          <p:cNvPr id="14" name="Rectangle 13"/>
          <p:cNvSpPr/>
          <p:nvPr/>
        </p:nvSpPr>
        <p:spPr>
          <a:xfrm>
            <a:off x="1619493" y="4895002"/>
            <a:ext cx="3780547" cy="1138773"/>
          </a:xfrm>
          <a:prstGeom prst="rect">
            <a:avLst/>
          </a:prstGeom>
        </p:spPr>
        <p:txBody>
          <a:bodyPr wrap="square">
            <a:spAutoFit/>
          </a:bodyPr>
          <a:lstStyle/>
          <a:p>
            <a:pPr lvl="0" defTabSz="914400">
              <a:defRPr/>
            </a:pPr>
            <a:r>
              <a:rPr lang="en-US" sz="1300" b="1" i="1" dirty="0"/>
              <a:t>Background</a:t>
            </a:r>
            <a:r>
              <a:rPr lang="en-US" sz="1300" i="1" dirty="0"/>
              <a:t>: </a:t>
            </a:r>
            <a:r>
              <a:rPr lang="en-US" sz="1100" dirty="0"/>
              <a:t>A person in your professional community has been acting different lately. You’ve noticed slight changes over time, and now they appear downcast and preoccupied. Recently this person has said on several occasions, although somewhat sarcastically, that some days are totally hopeless and there’s no point in living.</a:t>
            </a:r>
          </a:p>
        </p:txBody>
      </p:sp>
      <p:sp>
        <p:nvSpPr>
          <p:cNvPr id="15" name="Rectangle 26"/>
          <p:cNvSpPr/>
          <p:nvPr/>
        </p:nvSpPr>
        <p:spPr>
          <a:xfrm>
            <a:off x="1619493" y="4583849"/>
            <a:ext cx="6436348" cy="274007"/>
          </a:xfrm>
          <a:custGeom>
            <a:avLst/>
            <a:gdLst>
              <a:gd name="connsiteX0" fmla="*/ 0 w 6829958"/>
              <a:gd name="connsiteY0" fmla="*/ 0 h 274007"/>
              <a:gd name="connsiteX1" fmla="*/ 6829958 w 6829958"/>
              <a:gd name="connsiteY1" fmla="*/ 0 h 274007"/>
              <a:gd name="connsiteX2" fmla="*/ 6829958 w 6829958"/>
              <a:gd name="connsiteY2" fmla="*/ 274007 h 274007"/>
              <a:gd name="connsiteX3" fmla="*/ 0 w 6829958"/>
              <a:gd name="connsiteY3" fmla="*/ 274007 h 274007"/>
              <a:gd name="connsiteX4" fmla="*/ 0 w 6829958"/>
              <a:gd name="connsiteY4" fmla="*/ 0 h 274007"/>
              <a:gd name="connsiteX0" fmla="*/ 0 w 6829958"/>
              <a:gd name="connsiteY0" fmla="*/ 0 h 274007"/>
              <a:gd name="connsiteX1" fmla="*/ 6829958 w 6829958"/>
              <a:gd name="connsiteY1" fmla="*/ 0 h 274007"/>
              <a:gd name="connsiteX2" fmla="*/ 6823467 w 6829958"/>
              <a:gd name="connsiteY2" fmla="*/ 202740 h 274007"/>
              <a:gd name="connsiteX3" fmla="*/ 6829958 w 6829958"/>
              <a:gd name="connsiteY3" fmla="*/ 274007 h 274007"/>
              <a:gd name="connsiteX4" fmla="*/ 0 w 6829958"/>
              <a:gd name="connsiteY4" fmla="*/ 274007 h 274007"/>
              <a:gd name="connsiteX5" fmla="*/ 0 w 6829958"/>
              <a:gd name="connsiteY5" fmla="*/ 0 h 274007"/>
              <a:gd name="connsiteX0" fmla="*/ 0 w 6829958"/>
              <a:gd name="connsiteY0" fmla="*/ 0 h 274007"/>
              <a:gd name="connsiteX1" fmla="*/ 1711858 w 6829958"/>
              <a:gd name="connsiteY1" fmla="*/ 0 h 274007"/>
              <a:gd name="connsiteX2" fmla="*/ 6823467 w 6829958"/>
              <a:gd name="connsiteY2" fmla="*/ 202740 h 274007"/>
              <a:gd name="connsiteX3" fmla="*/ 6829958 w 6829958"/>
              <a:gd name="connsiteY3" fmla="*/ 274007 h 274007"/>
              <a:gd name="connsiteX4" fmla="*/ 0 w 6829958"/>
              <a:gd name="connsiteY4" fmla="*/ 274007 h 274007"/>
              <a:gd name="connsiteX5" fmla="*/ 0 w 6829958"/>
              <a:gd name="connsiteY5" fmla="*/ 0 h 274007"/>
              <a:gd name="connsiteX0" fmla="*/ 0 w 6829958"/>
              <a:gd name="connsiteY0" fmla="*/ 0 h 274007"/>
              <a:gd name="connsiteX1" fmla="*/ 1711858 w 6829958"/>
              <a:gd name="connsiteY1" fmla="*/ 0 h 274007"/>
              <a:gd name="connsiteX2" fmla="*/ 3362717 w 6829958"/>
              <a:gd name="connsiteY2" fmla="*/ 69390 h 274007"/>
              <a:gd name="connsiteX3" fmla="*/ 6823467 w 6829958"/>
              <a:gd name="connsiteY3" fmla="*/ 202740 h 274007"/>
              <a:gd name="connsiteX4" fmla="*/ 6829958 w 6829958"/>
              <a:gd name="connsiteY4" fmla="*/ 274007 h 274007"/>
              <a:gd name="connsiteX5" fmla="*/ 0 w 6829958"/>
              <a:gd name="connsiteY5" fmla="*/ 274007 h 274007"/>
              <a:gd name="connsiteX6" fmla="*/ 0 w 6829958"/>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823467 w 6829958"/>
              <a:gd name="connsiteY3" fmla="*/ 202740 h 274007"/>
              <a:gd name="connsiteX4" fmla="*/ 6829958 w 6829958"/>
              <a:gd name="connsiteY4" fmla="*/ 274007 h 274007"/>
              <a:gd name="connsiteX5" fmla="*/ 0 w 6829958"/>
              <a:gd name="connsiteY5" fmla="*/ 274007 h 274007"/>
              <a:gd name="connsiteX6" fmla="*/ 0 w 6829958"/>
              <a:gd name="connsiteY6" fmla="*/ 0 h 274007"/>
              <a:gd name="connsiteX0" fmla="*/ 0 w 6842517"/>
              <a:gd name="connsiteY0" fmla="*/ 0 h 274007"/>
              <a:gd name="connsiteX1" fmla="*/ 1711858 w 6842517"/>
              <a:gd name="connsiteY1" fmla="*/ 0 h 274007"/>
              <a:gd name="connsiteX2" fmla="*/ 1902217 w 6842517"/>
              <a:gd name="connsiteY2" fmla="*/ 228140 h 274007"/>
              <a:gd name="connsiteX3" fmla="*/ 6842517 w 6842517"/>
              <a:gd name="connsiteY3" fmla="*/ 259890 h 274007"/>
              <a:gd name="connsiteX4" fmla="*/ 6829958 w 6842517"/>
              <a:gd name="connsiteY4" fmla="*/ 274007 h 274007"/>
              <a:gd name="connsiteX5" fmla="*/ 0 w 6842517"/>
              <a:gd name="connsiteY5" fmla="*/ 274007 h 274007"/>
              <a:gd name="connsiteX6" fmla="*/ 0 w 6842517"/>
              <a:gd name="connsiteY6" fmla="*/ 0 h 274007"/>
              <a:gd name="connsiteX0" fmla="*/ 0 w 6842517"/>
              <a:gd name="connsiteY0" fmla="*/ 0 h 274007"/>
              <a:gd name="connsiteX1" fmla="*/ 1711858 w 6842517"/>
              <a:gd name="connsiteY1" fmla="*/ 0 h 274007"/>
              <a:gd name="connsiteX2" fmla="*/ 1902217 w 6842517"/>
              <a:gd name="connsiteY2" fmla="*/ 228140 h 274007"/>
              <a:gd name="connsiteX3" fmla="*/ 6842517 w 6842517"/>
              <a:gd name="connsiteY3" fmla="*/ 202740 h 274007"/>
              <a:gd name="connsiteX4" fmla="*/ 6829958 w 6842517"/>
              <a:gd name="connsiteY4" fmla="*/ 274007 h 274007"/>
              <a:gd name="connsiteX5" fmla="*/ 0 w 6842517"/>
              <a:gd name="connsiteY5" fmla="*/ 274007 h 274007"/>
              <a:gd name="connsiteX6" fmla="*/ 0 w 6842517"/>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794892 w 6829958"/>
              <a:gd name="connsiteY3" fmla="*/ 240840 h 274007"/>
              <a:gd name="connsiteX4" fmla="*/ 6829958 w 6829958"/>
              <a:gd name="connsiteY4" fmla="*/ 274007 h 274007"/>
              <a:gd name="connsiteX5" fmla="*/ 0 w 6829958"/>
              <a:gd name="connsiteY5" fmla="*/ 274007 h 274007"/>
              <a:gd name="connsiteX6" fmla="*/ 0 w 6829958"/>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801242 w 6829958"/>
              <a:gd name="connsiteY3" fmla="*/ 228140 h 274007"/>
              <a:gd name="connsiteX4" fmla="*/ 6829958 w 6829958"/>
              <a:gd name="connsiteY4" fmla="*/ 274007 h 274007"/>
              <a:gd name="connsiteX5" fmla="*/ 0 w 6829958"/>
              <a:gd name="connsiteY5" fmla="*/ 274007 h 274007"/>
              <a:gd name="connsiteX6" fmla="*/ 0 w 6829958"/>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826642 w 6829958"/>
              <a:gd name="connsiteY3" fmla="*/ 229728 h 274007"/>
              <a:gd name="connsiteX4" fmla="*/ 6829958 w 6829958"/>
              <a:gd name="connsiteY4" fmla="*/ 274007 h 274007"/>
              <a:gd name="connsiteX5" fmla="*/ 0 w 6829958"/>
              <a:gd name="connsiteY5" fmla="*/ 274007 h 274007"/>
              <a:gd name="connsiteX6" fmla="*/ 0 w 6829958"/>
              <a:gd name="connsiteY6" fmla="*/ 0 h 274007"/>
              <a:gd name="connsiteX0" fmla="*/ 0 w 6831405"/>
              <a:gd name="connsiteY0" fmla="*/ 0 h 274007"/>
              <a:gd name="connsiteX1" fmla="*/ 1711858 w 6831405"/>
              <a:gd name="connsiteY1" fmla="*/ 0 h 274007"/>
              <a:gd name="connsiteX2" fmla="*/ 1902217 w 6831405"/>
              <a:gd name="connsiteY2" fmla="*/ 228140 h 274007"/>
              <a:gd name="connsiteX3" fmla="*/ 6831405 w 6831405"/>
              <a:gd name="connsiteY3" fmla="*/ 229728 h 274007"/>
              <a:gd name="connsiteX4" fmla="*/ 6829958 w 6831405"/>
              <a:gd name="connsiteY4" fmla="*/ 274007 h 274007"/>
              <a:gd name="connsiteX5" fmla="*/ 0 w 6831405"/>
              <a:gd name="connsiteY5" fmla="*/ 274007 h 274007"/>
              <a:gd name="connsiteX6" fmla="*/ 0 w 6831405"/>
              <a:gd name="connsiteY6" fmla="*/ 0 h 274007"/>
              <a:gd name="connsiteX0" fmla="*/ 0 w 6831405"/>
              <a:gd name="connsiteY0" fmla="*/ 0 h 274007"/>
              <a:gd name="connsiteX1" fmla="*/ 1711858 w 6831405"/>
              <a:gd name="connsiteY1" fmla="*/ 0 h 274007"/>
              <a:gd name="connsiteX2" fmla="*/ 1902217 w 6831405"/>
              <a:gd name="connsiteY2" fmla="*/ 228140 h 274007"/>
              <a:gd name="connsiteX3" fmla="*/ 6831405 w 6831405"/>
              <a:gd name="connsiteY3" fmla="*/ 229728 h 274007"/>
              <a:gd name="connsiteX4" fmla="*/ 6436258 w 6831405"/>
              <a:gd name="connsiteY4" fmla="*/ 271890 h 274007"/>
              <a:gd name="connsiteX5" fmla="*/ 0 w 6831405"/>
              <a:gd name="connsiteY5" fmla="*/ 274007 h 274007"/>
              <a:gd name="connsiteX6" fmla="*/ 0 w 6831405"/>
              <a:gd name="connsiteY6" fmla="*/ 0 h 274007"/>
              <a:gd name="connsiteX0" fmla="*/ 0 w 6436348"/>
              <a:gd name="connsiteY0" fmla="*/ 0 h 274007"/>
              <a:gd name="connsiteX1" fmla="*/ 1711858 w 6436348"/>
              <a:gd name="connsiteY1" fmla="*/ 0 h 274007"/>
              <a:gd name="connsiteX2" fmla="*/ 1902217 w 6436348"/>
              <a:gd name="connsiteY2" fmla="*/ 228140 h 274007"/>
              <a:gd name="connsiteX3" fmla="*/ 6435588 w 6436348"/>
              <a:gd name="connsiteY3" fmla="*/ 225495 h 274007"/>
              <a:gd name="connsiteX4" fmla="*/ 6436258 w 6436348"/>
              <a:gd name="connsiteY4" fmla="*/ 271890 h 274007"/>
              <a:gd name="connsiteX5" fmla="*/ 0 w 6436348"/>
              <a:gd name="connsiteY5" fmla="*/ 274007 h 274007"/>
              <a:gd name="connsiteX6" fmla="*/ 0 w 6436348"/>
              <a:gd name="connsiteY6" fmla="*/ 0 h 27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6348" h="274007">
                <a:moveTo>
                  <a:pt x="0" y="0"/>
                </a:moveTo>
                <a:lnTo>
                  <a:pt x="1711858" y="0"/>
                </a:lnTo>
                <a:lnTo>
                  <a:pt x="1902217" y="228140"/>
                </a:lnTo>
                <a:lnTo>
                  <a:pt x="6435588" y="225495"/>
                </a:lnTo>
                <a:cubicBezTo>
                  <a:pt x="6435106" y="240255"/>
                  <a:pt x="6436740" y="257130"/>
                  <a:pt x="6436258" y="271890"/>
                </a:cubicBezTo>
                <a:lnTo>
                  <a:pt x="0" y="274007"/>
                </a:lnTo>
                <a:lnTo>
                  <a:pt x="0" y="0"/>
                </a:lnTo>
                <a:close/>
              </a:path>
            </a:pathLst>
          </a:cu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20" name="Rectangle 19"/>
          <p:cNvSpPr/>
          <p:nvPr/>
        </p:nvSpPr>
        <p:spPr>
          <a:xfrm>
            <a:off x="2121675" y="4560666"/>
            <a:ext cx="1074333" cy="338554"/>
          </a:xfrm>
          <a:prstGeom prst="rect">
            <a:avLst/>
          </a:prstGeom>
        </p:spPr>
        <p:txBody>
          <a:bodyPr wrap="none">
            <a:spAutoFit/>
          </a:bodyPr>
          <a:lstStyle/>
          <a:p>
            <a:r>
              <a:rPr lang="en-US" sz="1600" b="1" dirty="0"/>
              <a:t>Partner 2</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0025" y="4316414"/>
            <a:ext cx="735999" cy="599570"/>
          </a:xfrm>
          <a:prstGeom prst="rect">
            <a:avLst/>
          </a:prstGeom>
        </p:spPr>
      </p:pic>
      <p:sp>
        <p:nvSpPr>
          <p:cNvPr id="22" name="Rectangle 21"/>
          <p:cNvSpPr/>
          <p:nvPr/>
        </p:nvSpPr>
        <p:spPr>
          <a:xfrm>
            <a:off x="5519511" y="4910891"/>
            <a:ext cx="2183493" cy="969496"/>
          </a:xfrm>
          <a:prstGeom prst="rect">
            <a:avLst/>
          </a:prstGeom>
        </p:spPr>
        <p:txBody>
          <a:bodyPr wrap="square">
            <a:spAutoFit/>
          </a:bodyPr>
          <a:lstStyle/>
          <a:p>
            <a:pPr lvl="0" defTabSz="914400">
              <a:defRPr/>
            </a:pPr>
            <a:r>
              <a:rPr lang="en-US" sz="1300" b="1" i="1" dirty="0"/>
              <a:t>Instructions</a:t>
            </a:r>
            <a:r>
              <a:rPr lang="en-US" sz="1300" i="1" dirty="0"/>
              <a:t>: </a:t>
            </a:r>
            <a:r>
              <a:rPr lang="en-US" sz="1100" dirty="0"/>
              <a:t>Employ </a:t>
            </a:r>
            <a:r>
              <a:rPr lang="en-US" sz="1100" b="1" dirty="0"/>
              <a:t>ACE</a:t>
            </a:r>
            <a:r>
              <a:rPr lang="en-US" sz="1100" dirty="0"/>
              <a:t> and practice using </a:t>
            </a:r>
            <a:r>
              <a:rPr lang="en-US" sz="1100" b="1" dirty="0"/>
              <a:t>active</a:t>
            </a:r>
            <a:r>
              <a:rPr lang="en-US" sz="1100" dirty="0"/>
              <a:t> </a:t>
            </a:r>
            <a:r>
              <a:rPr lang="en-US" sz="1100" b="1" dirty="0"/>
              <a:t>listening</a:t>
            </a:r>
            <a:r>
              <a:rPr lang="en-US" sz="1100" dirty="0"/>
              <a:t> and showing </a:t>
            </a:r>
            <a:r>
              <a:rPr lang="en-US" sz="1100" b="1" dirty="0"/>
              <a:t>empathy</a:t>
            </a:r>
            <a:r>
              <a:rPr lang="en-US" sz="1100" dirty="0"/>
              <a:t> for the person sharing their problems.</a:t>
            </a:r>
          </a:p>
        </p:txBody>
      </p:sp>
      <p:cxnSp>
        <p:nvCxnSpPr>
          <p:cNvPr id="23" name="Straight Connector 22"/>
          <p:cNvCxnSpPr/>
          <p:nvPr/>
        </p:nvCxnSpPr>
        <p:spPr>
          <a:xfrm>
            <a:off x="8077935" y="4809238"/>
            <a:ext cx="0" cy="1007364"/>
          </a:xfrm>
          <a:prstGeom prst="line">
            <a:avLst/>
          </a:prstGeom>
          <a:ln w="444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077935" y="2520821"/>
            <a:ext cx="0" cy="974219"/>
          </a:xfrm>
          <a:prstGeom prst="line">
            <a:avLst/>
          </a:prstGeom>
          <a:ln w="444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1460" y="1878938"/>
            <a:ext cx="850972" cy="810970"/>
          </a:xfrm>
          <a:prstGeom prst="rect">
            <a:avLst/>
          </a:prstGeom>
        </p:spPr>
      </p:pic>
      <p:sp>
        <p:nvSpPr>
          <p:cNvPr id="26" name="Rectangle 25"/>
          <p:cNvSpPr/>
          <p:nvPr/>
        </p:nvSpPr>
        <p:spPr>
          <a:xfrm>
            <a:off x="1619493" y="2611311"/>
            <a:ext cx="3780547" cy="1815882"/>
          </a:xfrm>
          <a:prstGeom prst="rect">
            <a:avLst/>
          </a:prstGeom>
        </p:spPr>
        <p:txBody>
          <a:bodyPr wrap="square">
            <a:spAutoFit/>
          </a:bodyPr>
          <a:lstStyle/>
          <a:p>
            <a:pPr lvl="0" defTabSz="914400">
              <a:defRPr/>
            </a:pPr>
            <a:r>
              <a:rPr lang="en-US" sz="1300" b="1" i="1" dirty="0"/>
              <a:t>Background</a:t>
            </a:r>
            <a:r>
              <a:rPr lang="en-US" sz="1300" i="1" dirty="0"/>
              <a:t>: </a:t>
            </a:r>
            <a:r>
              <a:rPr lang="en-US" sz="1100" dirty="0"/>
              <a:t>A person in your professional community asks if you are okay. Recently, you’ve been going through a lot, such as</a:t>
            </a:r>
          </a:p>
          <a:p>
            <a:pPr marL="285750" lvl="0" indent="-285750" defTabSz="914400">
              <a:buFont typeface="Arial" panose="020B0604020202020204" pitchFamily="34" charset="0"/>
              <a:buChar char="•"/>
              <a:defRPr/>
            </a:pPr>
            <a:r>
              <a:rPr lang="en-US" sz="1100" dirty="0"/>
              <a:t>Accruing a lot of debt and your family is harping on you to figure it out</a:t>
            </a:r>
          </a:p>
          <a:p>
            <a:pPr marL="285750" lvl="0" indent="-285750" defTabSz="914400">
              <a:buFont typeface="Arial" panose="020B0604020202020204" pitchFamily="34" charset="0"/>
              <a:buChar char="•"/>
              <a:defRPr/>
            </a:pPr>
            <a:r>
              <a:rPr lang="en-US" sz="1100" dirty="0"/>
              <a:t>Worrying over being passed over for promotion</a:t>
            </a:r>
          </a:p>
          <a:p>
            <a:pPr marL="285750" lvl="0" indent="-285750" defTabSz="914400">
              <a:buFont typeface="Arial" panose="020B0604020202020204" pitchFamily="34" charset="0"/>
              <a:buChar char="•"/>
              <a:defRPr/>
            </a:pPr>
            <a:r>
              <a:rPr lang="en-US" sz="1100" dirty="0"/>
              <a:t>Losing interest in things and can’t concentrate at work or home</a:t>
            </a:r>
          </a:p>
          <a:p>
            <a:pPr lvl="0" defTabSz="914400">
              <a:defRPr/>
            </a:pPr>
            <a:r>
              <a:rPr lang="en-US" sz="1100" dirty="0"/>
              <a:t>You’ve thought of ways to end your life but have not made any specific plans. </a:t>
            </a:r>
          </a:p>
        </p:txBody>
      </p:sp>
      <p:sp>
        <p:nvSpPr>
          <p:cNvPr id="2" name="Slide Number Placeholder 5">
            <a:extLst>
              <a:ext uri="{FF2B5EF4-FFF2-40B4-BE49-F238E27FC236}">
                <a16:creationId xmlns:a16="http://schemas.microsoft.com/office/drawing/2014/main" id="{6A006A28-975D-9AF4-B111-BE8F4651FC36}"/>
              </a:ext>
            </a:extLst>
          </p:cNvPr>
          <p:cNvSpPr txBox="1">
            <a:spLocks/>
          </p:cNvSpPr>
          <p:nvPr/>
        </p:nvSpPr>
        <p:spPr>
          <a:xfrm>
            <a:off x="8793924" y="652965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530"/>
                </a:solidFill>
                <a:latin typeface="Arial"/>
              </a:rPr>
              <a:t>14</a:t>
            </a:r>
          </a:p>
        </p:txBody>
      </p:sp>
    </p:spTree>
    <p:extLst>
      <p:ext uri="{BB962C8B-B14F-4D97-AF65-F5344CB8AC3E}">
        <p14:creationId xmlns:p14="http://schemas.microsoft.com/office/powerpoint/2010/main" val="37430536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667116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9270982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a:spLocks noGrp="1"/>
          </p:cNvSpPr>
          <p:nvPr>
            <p:ph type="title"/>
          </p:nvPr>
        </p:nvSpPr>
        <p:spPr>
          <a:xfrm>
            <a:off x="908105" y="321207"/>
            <a:ext cx="7175586" cy="457200"/>
          </a:xfrm>
        </p:spPr>
        <p:txBody>
          <a:bodyPr/>
          <a:lstStyle/>
          <a:p>
            <a:r>
              <a:rPr lang="en-US" sz="2000" cap="none" dirty="0">
                <a:solidFill>
                  <a:srgbClr val="343A32"/>
                </a:solidFill>
              </a:rPr>
              <a:t>Partner Debrief: BRAVO</a:t>
            </a:r>
          </a:p>
        </p:txBody>
      </p:sp>
      <p:pic>
        <p:nvPicPr>
          <p:cNvPr id="8" name="Picture 7">
            <a:extLst>
              <a:ext uri="{FF2B5EF4-FFF2-40B4-BE49-F238E27FC236}">
                <a16:creationId xmlns:a16="http://schemas.microsoft.com/office/drawing/2014/main" id="{4CAAA3D0-0879-47FA-9AC2-4BCC8EA880D9}"/>
              </a:ext>
            </a:extLst>
          </p:cNvPr>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401" y="1247112"/>
            <a:ext cx="9150750" cy="5227770"/>
          </a:xfrm>
          <a:prstGeom prst="rect">
            <a:avLst/>
          </a:prstGeom>
          <a:noFill/>
          <a:ln>
            <a:noFill/>
          </a:ln>
        </p:spPr>
      </p:pic>
      <p:sp>
        <p:nvSpPr>
          <p:cNvPr id="10" name="TextBox 9"/>
          <p:cNvSpPr txBox="1"/>
          <p:nvPr/>
        </p:nvSpPr>
        <p:spPr>
          <a:xfrm rot="16200000">
            <a:off x="-1154127" y="1740439"/>
            <a:ext cx="2584450" cy="276999"/>
          </a:xfrm>
          <a:prstGeom prst="rect">
            <a:avLst/>
          </a:prstGeom>
          <a:noFill/>
        </p:spPr>
        <p:txBody>
          <a:bodyPr wrap="square" rtlCol="0">
            <a:spAutoFit/>
          </a:bodyPr>
          <a:lstStyle/>
          <a:p>
            <a:r>
              <a:rPr lang="en-US" sz="1200" b="1" dirty="0">
                <a:latin typeface="Arial Narrow" panose="020B0606020202030204" pitchFamily="34" charset="0"/>
              </a:rPr>
              <a:t>Applied Exercises</a:t>
            </a:r>
          </a:p>
        </p:txBody>
      </p:sp>
      <p:sp>
        <p:nvSpPr>
          <p:cNvPr id="11" name="Rectangle 10"/>
          <p:cNvSpPr/>
          <p:nvPr/>
        </p:nvSpPr>
        <p:spPr>
          <a:xfrm>
            <a:off x="1914858" y="2938218"/>
            <a:ext cx="6168833" cy="2771702"/>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1200"/>
              </a:spcBef>
              <a:buFont typeface="Wingdings" panose="05000000000000000000" pitchFamily="2" charset="2"/>
              <a:buChar char="q"/>
            </a:pPr>
            <a:endParaRPr lang="en-US" sz="1200" dirty="0">
              <a:solidFill>
                <a:schemeClr val="tx1">
                  <a:lumMod val="95000"/>
                  <a:lumOff val="5000"/>
                </a:schemeClr>
              </a:solidFill>
            </a:endParaRPr>
          </a:p>
        </p:txBody>
      </p:sp>
      <p:sp>
        <p:nvSpPr>
          <p:cNvPr id="12" name="Rectangle 11"/>
          <p:cNvSpPr/>
          <p:nvPr/>
        </p:nvSpPr>
        <p:spPr>
          <a:xfrm>
            <a:off x="1416050" y="2245764"/>
            <a:ext cx="6667641" cy="523220"/>
          </a:xfrm>
          <a:prstGeom prst="rect">
            <a:avLst/>
          </a:prstGeom>
        </p:spPr>
        <p:txBody>
          <a:bodyPr wrap="square">
            <a:spAutoFit/>
          </a:bodyPr>
          <a:lstStyle/>
          <a:p>
            <a:r>
              <a:rPr lang="en-US" sz="1400" dirty="0"/>
              <a:t>Use the following questions to guide your feedback to your partner based on their role and responsibilities. </a:t>
            </a:r>
            <a:r>
              <a:rPr lang="en-US" sz="1400" i="1" dirty="0"/>
              <a:t>You do not need to discuss each one.</a:t>
            </a:r>
          </a:p>
        </p:txBody>
      </p:sp>
      <p:sp>
        <p:nvSpPr>
          <p:cNvPr id="13" name="Rectangle 12"/>
          <p:cNvSpPr/>
          <p:nvPr/>
        </p:nvSpPr>
        <p:spPr>
          <a:xfrm>
            <a:off x="2139604" y="3115542"/>
            <a:ext cx="5785196" cy="2339102"/>
          </a:xfrm>
          <a:prstGeom prst="rect">
            <a:avLst/>
          </a:prstGeom>
        </p:spPr>
        <p:txBody>
          <a:bodyPr wrap="square">
            <a:spAutoFit/>
          </a:bodyPr>
          <a:lstStyle/>
          <a:p>
            <a:pPr marL="285750" indent="-285750">
              <a:spcBef>
                <a:spcPts val="1200"/>
              </a:spcBef>
              <a:buFont typeface="Wingdings" panose="05000000000000000000" pitchFamily="2" charset="2"/>
              <a:buChar char="q"/>
            </a:pPr>
            <a:r>
              <a:rPr lang="en-US" sz="1200" dirty="0"/>
              <a:t>What strategy/approach was used to “break the ice” and ASK/initiate conversation? Was it effective?</a:t>
            </a:r>
          </a:p>
          <a:p>
            <a:pPr marL="285750" indent="-285750">
              <a:spcBef>
                <a:spcPts val="1200"/>
              </a:spcBef>
              <a:buFont typeface="Wingdings" panose="05000000000000000000" pitchFamily="2" charset="2"/>
              <a:buChar char="q"/>
            </a:pPr>
            <a:r>
              <a:rPr lang="en-US" sz="1200" dirty="0"/>
              <a:t>Did Partner 1 express empathy? If so, how?</a:t>
            </a:r>
          </a:p>
          <a:p>
            <a:pPr marL="285750" indent="-285750">
              <a:spcBef>
                <a:spcPts val="1200"/>
              </a:spcBef>
              <a:buFont typeface="Wingdings" panose="05000000000000000000" pitchFamily="2" charset="2"/>
              <a:buChar char="q"/>
            </a:pPr>
            <a:r>
              <a:rPr lang="en-US" sz="1200" dirty="0"/>
              <a:t>What behaviors did Partner 1 use to show they were actively listening?</a:t>
            </a:r>
          </a:p>
          <a:p>
            <a:pPr marL="285750" indent="-285750">
              <a:spcBef>
                <a:spcPts val="1200"/>
              </a:spcBef>
              <a:buFont typeface="Wingdings" panose="05000000000000000000" pitchFamily="2" charset="2"/>
              <a:buChar char="q"/>
            </a:pPr>
            <a:r>
              <a:rPr lang="en-US" sz="1200" dirty="0"/>
              <a:t>Did Partner 1 ask a direct question such as “Are you thinking about suicide?” </a:t>
            </a:r>
            <a:br>
              <a:rPr lang="en-US" sz="1200" dirty="0"/>
            </a:br>
            <a:r>
              <a:rPr lang="en-US" sz="1200" dirty="0"/>
              <a:t>If so, how did that go?</a:t>
            </a:r>
          </a:p>
          <a:p>
            <a:pPr marL="285750" indent="-285750">
              <a:spcBef>
                <a:spcPts val="1200"/>
              </a:spcBef>
              <a:buFont typeface="Wingdings" panose="05000000000000000000" pitchFamily="2" charset="2"/>
              <a:buChar char="q"/>
            </a:pPr>
            <a:r>
              <a:rPr lang="en-US" sz="1200" dirty="0"/>
              <a:t>Partner 1: Did you pick up on any risk factors or warning signs from Partner 2?</a:t>
            </a:r>
          </a:p>
          <a:p>
            <a:pPr marL="285750" indent="-285750">
              <a:spcBef>
                <a:spcPts val="1200"/>
              </a:spcBef>
              <a:buFont typeface="Wingdings" panose="05000000000000000000" pitchFamily="2" charset="2"/>
              <a:buChar char="q"/>
            </a:pPr>
            <a:r>
              <a:rPr lang="en-US" sz="1200" dirty="0"/>
              <a:t> What strategy/approach was used to ESCORT? Was it effective?</a:t>
            </a:r>
          </a:p>
        </p:txBody>
      </p:sp>
      <p:sp>
        <p:nvSpPr>
          <p:cNvPr id="2" name="Slide Number Placeholder 5">
            <a:extLst>
              <a:ext uri="{FF2B5EF4-FFF2-40B4-BE49-F238E27FC236}">
                <a16:creationId xmlns:a16="http://schemas.microsoft.com/office/drawing/2014/main" id="{5CADACE0-5B7B-6A0E-96DF-118EF3E09894}"/>
              </a:ext>
            </a:extLst>
          </p:cNvPr>
          <p:cNvSpPr txBox="1">
            <a:spLocks/>
          </p:cNvSpPr>
          <p:nvPr/>
        </p:nvSpPr>
        <p:spPr>
          <a:xfrm>
            <a:off x="8793924" y="652965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530"/>
                </a:solidFill>
                <a:latin typeface="Arial"/>
              </a:rPr>
              <a:t>15</a:t>
            </a:r>
          </a:p>
        </p:txBody>
      </p:sp>
    </p:spTree>
    <p:extLst>
      <p:ext uri="{BB962C8B-B14F-4D97-AF65-F5344CB8AC3E}">
        <p14:creationId xmlns:p14="http://schemas.microsoft.com/office/powerpoint/2010/main" val="40549338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7856158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a:spLocks noGrp="1"/>
          </p:cNvSpPr>
          <p:nvPr>
            <p:ph type="title"/>
          </p:nvPr>
        </p:nvSpPr>
        <p:spPr>
          <a:xfrm>
            <a:off x="908105" y="321207"/>
            <a:ext cx="7175586" cy="457200"/>
          </a:xfrm>
        </p:spPr>
        <p:txBody>
          <a:bodyPr/>
          <a:lstStyle/>
          <a:p>
            <a:r>
              <a:rPr lang="en-US" sz="2000" cap="none" dirty="0">
                <a:solidFill>
                  <a:srgbClr val="343A32"/>
                </a:solidFill>
              </a:rPr>
              <a:t>After Action Review</a:t>
            </a:r>
          </a:p>
        </p:txBody>
      </p:sp>
      <p:pic>
        <p:nvPicPr>
          <p:cNvPr id="7" name="Picture 6">
            <a:extLst>
              <a:ext uri="{FF2B5EF4-FFF2-40B4-BE49-F238E27FC236}">
                <a16:creationId xmlns:a16="http://schemas.microsoft.com/office/drawing/2014/main" id="{4CAAA3D0-0879-47FA-9AC2-4BCC8EA880D9}"/>
              </a:ext>
            </a:extLst>
          </p:cNvPr>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401" y="1247112"/>
            <a:ext cx="9150750" cy="5227770"/>
          </a:xfrm>
          <a:prstGeom prst="rect">
            <a:avLst/>
          </a:prstGeom>
          <a:noFill/>
          <a:ln>
            <a:noFill/>
          </a:ln>
        </p:spPr>
      </p:pic>
      <p:sp>
        <p:nvSpPr>
          <p:cNvPr id="8" name="TextBox 7"/>
          <p:cNvSpPr txBox="1"/>
          <p:nvPr/>
        </p:nvSpPr>
        <p:spPr>
          <a:xfrm rot="16200000">
            <a:off x="-1154127" y="1740439"/>
            <a:ext cx="2584450" cy="276999"/>
          </a:xfrm>
          <a:prstGeom prst="rect">
            <a:avLst/>
          </a:prstGeom>
          <a:noFill/>
        </p:spPr>
        <p:txBody>
          <a:bodyPr wrap="square" rtlCol="0">
            <a:spAutoFit/>
          </a:bodyPr>
          <a:lstStyle/>
          <a:p>
            <a:r>
              <a:rPr lang="en-US" sz="1200" b="1" dirty="0">
                <a:latin typeface="Arial Narrow" panose="020B0606020202030204" pitchFamily="34" charset="0"/>
              </a:rPr>
              <a:t>Applied Exercises</a:t>
            </a:r>
          </a:p>
        </p:txBody>
      </p:sp>
      <p:sp>
        <p:nvSpPr>
          <p:cNvPr id="9" name="Rectangle 8"/>
          <p:cNvSpPr/>
          <p:nvPr/>
        </p:nvSpPr>
        <p:spPr>
          <a:xfrm>
            <a:off x="1879298" y="2233368"/>
            <a:ext cx="6441742" cy="3522272"/>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1200"/>
              </a:spcBef>
              <a:buFont typeface="Wingdings" panose="05000000000000000000" pitchFamily="2" charset="2"/>
              <a:buChar char="q"/>
            </a:pPr>
            <a:endParaRPr lang="en-US" sz="1200" dirty="0">
              <a:solidFill>
                <a:schemeClr val="tx1">
                  <a:lumMod val="95000"/>
                  <a:lumOff val="5000"/>
                </a:schemeClr>
              </a:solidFill>
            </a:endParaRPr>
          </a:p>
        </p:txBody>
      </p:sp>
      <p:sp>
        <p:nvSpPr>
          <p:cNvPr id="36" name="Rectangle 35"/>
          <p:cNvSpPr/>
          <p:nvPr/>
        </p:nvSpPr>
        <p:spPr>
          <a:xfrm>
            <a:off x="2066288" y="2395002"/>
            <a:ext cx="6026151" cy="3185487"/>
          </a:xfrm>
          <a:prstGeom prst="rect">
            <a:avLst/>
          </a:prstGeom>
        </p:spPr>
        <p:txBody>
          <a:bodyPr wrap="square">
            <a:spAutoFit/>
          </a:bodyPr>
          <a:lstStyle/>
          <a:p>
            <a:pPr marL="166688" indent="-166688">
              <a:spcAft>
                <a:spcPts val="600"/>
              </a:spcAft>
              <a:buFont typeface="Arial" panose="020B0604020202020204" pitchFamily="34" charset="0"/>
              <a:buChar char="•"/>
            </a:pPr>
            <a:r>
              <a:rPr lang="en-US" sz="1200" dirty="0"/>
              <a:t>State the intent of the simulation training exercise.</a:t>
            </a:r>
          </a:p>
          <a:p>
            <a:pPr marL="166688" indent="-166688">
              <a:spcAft>
                <a:spcPts val="600"/>
              </a:spcAft>
              <a:buFont typeface="Arial" panose="020B0604020202020204" pitchFamily="34" charset="0"/>
              <a:buChar char="•"/>
            </a:pPr>
            <a:r>
              <a:rPr lang="en-US" sz="1200" dirty="0"/>
              <a:t>Describe and discuss what happened in the scenarios. </a:t>
            </a:r>
          </a:p>
          <a:p>
            <a:pPr marL="623888" lvl="1" indent="-341313" defTabSz="916093">
              <a:spcBef>
                <a:spcPts val="600"/>
              </a:spcBef>
              <a:buFont typeface="Wingdings" panose="05000000000000000000" pitchFamily="2" charset="2"/>
              <a:buChar char="q"/>
              <a:defRPr/>
            </a:pPr>
            <a:r>
              <a:rPr lang="en-US" sz="1200" dirty="0">
                <a:solidFill>
                  <a:schemeClr val="dk1"/>
                </a:solidFill>
                <a:latin typeface="Arial" panose="020B0604020202020204" pitchFamily="34" charset="0"/>
                <a:cs typeface="Arial" panose="020B0604020202020204" pitchFamily="34" charset="0"/>
              </a:rPr>
              <a:t>What did it feel like to ask if your partner was considering suicide?</a:t>
            </a:r>
          </a:p>
          <a:p>
            <a:pPr marL="623888" lvl="1" indent="-341313" defTabSz="916093">
              <a:spcBef>
                <a:spcPts val="600"/>
              </a:spcBef>
              <a:buFont typeface="Wingdings" panose="05000000000000000000" pitchFamily="2" charset="2"/>
              <a:buChar char="q"/>
              <a:defRPr/>
            </a:pPr>
            <a:r>
              <a:rPr lang="en-US" sz="1200" dirty="0">
                <a:solidFill>
                  <a:schemeClr val="dk1"/>
                </a:solidFill>
                <a:latin typeface="Arial" panose="020B0604020202020204" pitchFamily="34" charset="0"/>
                <a:cs typeface="Arial" panose="020B0604020202020204" pitchFamily="34" charset="0"/>
              </a:rPr>
              <a:t>At any time, was it uncomfortable to ask about the other person’s issues? If so, how did you work through that?</a:t>
            </a:r>
          </a:p>
          <a:p>
            <a:pPr marL="623888" lvl="1" indent="-341313" defTabSz="916093">
              <a:spcBef>
                <a:spcPts val="600"/>
              </a:spcBef>
              <a:buFont typeface="Wingdings" panose="05000000000000000000" pitchFamily="2" charset="2"/>
              <a:buChar char="q"/>
              <a:defRPr/>
            </a:pPr>
            <a:r>
              <a:rPr lang="en-US" sz="1200" dirty="0">
                <a:latin typeface="Arial" panose="020B0604020202020204" pitchFamily="34" charset="0"/>
                <a:cs typeface="Arial" panose="020B0604020202020204" pitchFamily="34" charset="0"/>
              </a:rPr>
              <a:t>What differences did you notice in the ACE experience from when the person responded “yes” or “no” to having suicidal ideations? </a:t>
            </a:r>
          </a:p>
          <a:p>
            <a:pPr marL="171450" indent="-171450" defTabSz="916093">
              <a:spcBef>
                <a:spcPts val="600"/>
              </a:spcBef>
              <a:buFont typeface="Arial" panose="020B0604020202020204" pitchFamily="34" charset="0"/>
              <a:buChar char="•"/>
              <a:defRPr/>
            </a:pPr>
            <a:r>
              <a:rPr lang="en-US" sz="1200" dirty="0"/>
              <a:t>Review what went well and what could be improved.</a:t>
            </a:r>
          </a:p>
          <a:p>
            <a:pPr marL="568325" indent="-277813" defTabSz="916093">
              <a:spcBef>
                <a:spcPts val="600"/>
              </a:spcBef>
              <a:buFont typeface="Wingdings" panose="05000000000000000000" pitchFamily="2" charset="2"/>
              <a:buChar char="q"/>
              <a:defRPr/>
            </a:pPr>
            <a:r>
              <a:rPr lang="en-US" sz="1200" dirty="0"/>
              <a:t>What were some overall sustains </a:t>
            </a:r>
            <a:r>
              <a:rPr lang="en-US" sz="1200" dirty="0">
                <a:latin typeface="Arial" panose="020B0604020202020204" pitchFamily="34" charset="0"/>
                <a:cs typeface="Arial" panose="020B0604020202020204" pitchFamily="34" charset="0"/>
              </a:rPr>
              <a:t>from your and your partner’s use of ACE in the simulation</a:t>
            </a:r>
            <a:r>
              <a:rPr lang="en-US" sz="1200" dirty="0"/>
              <a:t>? Improves?</a:t>
            </a:r>
          </a:p>
          <a:p>
            <a:pPr marL="171450" indent="-171450" defTabSz="916093">
              <a:spcBef>
                <a:spcPts val="600"/>
              </a:spcBef>
              <a:buFont typeface="Arial" panose="020B0604020202020204" pitchFamily="34" charset="0"/>
              <a:buChar char="•"/>
              <a:defRPr/>
            </a:pPr>
            <a:r>
              <a:rPr lang="en-US" sz="1200" dirty="0"/>
              <a:t>Discuss lessons learned that could be used for a real-life event. </a:t>
            </a:r>
          </a:p>
          <a:p>
            <a:pPr marL="623888" indent="-333375" defTabSz="916093">
              <a:spcBef>
                <a:spcPts val="600"/>
              </a:spcBef>
              <a:buFont typeface="Wingdings" panose="05000000000000000000" pitchFamily="2" charset="2"/>
              <a:buChar char="q"/>
              <a:defRPr/>
            </a:pPr>
            <a:r>
              <a:rPr lang="en-US" sz="1200" dirty="0">
                <a:latin typeface="Arial" panose="020B0604020202020204" pitchFamily="34" charset="0"/>
                <a:cs typeface="Arial" panose="020B0604020202020204" pitchFamily="34" charset="0"/>
              </a:rPr>
              <a:t>What is a key takeaway that you learned from participating in this simulation exercise that you can use to help you prevent suicide in your unit?</a:t>
            </a:r>
            <a:r>
              <a:rPr lang="en-US" sz="1200" dirty="0"/>
              <a:t> </a:t>
            </a:r>
          </a:p>
        </p:txBody>
      </p:sp>
      <p:sp>
        <p:nvSpPr>
          <p:cNvPr id="2" name="Slide Number Placeholder 5">
            <a:extLst>
              <a:ext uri="{FF2B5EF4-FFF2-40B4-BE49-F238E27FC236}">
                <a16:creationId xmlns:a16="http://schemas.microsoft.com/office/drawing/2014/main" id="{C57977AF-4607-0A65-BE88-05A81A7F6949}"/>
              </a:ext>
            </a:extLst>
          </p:cNvPr>
          <p:cNvSpPr txBox="1">
            <a:spLocks/>
          </p:cNvSpPr>
          <p:nvPr/>
        </p:nvSpPr>
        <p:spPr>
          <a:xfrm>
            <a:off x="8793924" y="652965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530"/>
                </a:solidFill>
                <a:latin typeface="Arial"/>
              </a:rPr>
              <a:t>16</a:t>
            </a:r>
          </a:p>
        </p:txBody>
      </p:sp>
    </p:spTree>
    <p:extLst>
      <p:ext uri="{BB962C8B-B14F-4D97-AF65-F5344CB8AC3E}">
        <p14:creationId xmlns:p14="http://schemas.microsoft.com/office/powerpoint/2010/main" val="30249284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4570955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6169098" y="1876499"/>
            <a:ext cx="2974901" cy="102756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Pentagon 69"/>
          <p:cNvSpPr/>
          <p:nvPr/>
        </p:nvSpPr>
        <p:spPr>
          <a:xfrm>
            <a:off x="4134019" y="2203068"/>
            <a:ext cx="2830453" cy="1402000"/>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3"/>
          <p:cNvSpPr>
            <a:spLocks noGrp="1"/>
          </p:cNvSpPr>
          <p:nvPr>
            <p:ph idx="1"/>
          </p:nvPr>
        </p:nvSpPr>
        <p:spPr>
          <a:xfrm>
            <a:off x="7002496" y="3109026"/>
            <a:ext cx="1367941" cy="4040622"/>
          </a:xfrm>
        </p:spPr>
        <p:txBody>
          <a:bodyPr/>
          <a:lstStyle/>
          <a:p>
            <a:endParaRPr lang="en-US" sz="1200" dirty="0"/>
          </a:p>
          <a:p>
            <a:endParaRPr lang="en-US" sz="1200" b="1" dirty="0"/>
          </a:p>
          <a:p>
            <a:r>
              <a:rPr lang="en-US" sz="1200" b="1" dirty="0"/>
              <a:t>KEY POINT: </a:t>
            </a:r>
            <a:r>
              <a:rPr lang="en-US" sz="1000" dirty="0"/>
              <a:t>Setting conditions to promote cohesion and build trust helps to </a:t>
            </a:r>
            <a:r>
              <a:rPr lang="en-US" sz="1000" b="1" dirty="0"/>
              <a:t>mitigate the risk for suicide</a:t>
            </a:r>
            <a:r>
              <a:rPr lang="en-US" sz="1000" dirty="0"/>
              <a:t> by increasing the chances help is requested before problems become unmanageable.</a:t>
            </a:r>
          </a:p>
          <a:p>
            <a:endParaRPr lang="en-US" sz="1200" dirty="0"/>
          </a:p>
        </p:txBody>
      </p:sp>
      <p:sp>
        <p:nvSpPr>
          <p:cNvPr id="5" name="Rectangle 4"/>
          <p:cNvSpPr/>
          <p:nvPr/>
        </p:nvSpPr>
        <p:spPr>
          <a:xfrm>
            <a:off x="0" y="1140102"/>
            <a:ext cx="9136695" cy="461665"/>
          </a:xfrm>
          <a:prstGeom prst="rect">
            <a:avLst/>
          </a:prstGeom>
        </p:spPr>
        <p:txBody>
          <a:bodyPr wrap="square">
            <a:spAutoFit/>
          </a:bodyPr>
          <a:lstStyle/>
          <a:p>
            <a:pPr algn="ctr"/>
            <a:r>
              <a:rPr lang="en-US" sz="2400" b="1" dirty="0">
                <a:solidFill>
                  <a:schemeClr val="dk1"/>
                </a:solidFill>
                <a:ea typeface="Verdana" panose="020B0604030504040204" pitchFamily="34" charset="0"/>
              </a:rPr>
              <a:t>Techniques </a:t>
            </a:r>
            <a:r>
              <a:rPr lang="en-US" sz="2400" dirty="0">
                <a:solidFill>
                  <a:schemeClr val="dk1"/>
                </a:solidFill>
                <a:ea typeface="Verdana" panose="020B0604030504040204" pitchFamily="34" charset="0"/>
              </a:rPr>
              <a:t>that work to mitigate suicide risk:</a:t>
            </a: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9121" y="3561162"/>
            <a:ext cx="384212" cy="470436"/>
          </a:xfrm>
          <a:prstGeom prst="rect">
            <a:avLst/>
          </a:prstGeom>
        </p:spPr>
      </p:pic>
      <p:cxnSp>
        <p:nvCxnSpPr>
          <p:cNvPr id="21" name="Straight Connector 20"/>
          <p:cNvCxnSpPr/>
          <p:nvPr/>
        </p:nvCxnSpPr>
        <p:spPr>
          <a:xfrm>
            <a:off x="6951695" y="3533080"/>
            <a:ext cx="14187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925739" y="5381916"/>
            <a:ext cx="14446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533400" y="1876498"/>
            <a:ext cx="5708209" cy="199700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1002984" y="2171701"/>
            <a:ext cx="2464116" cy="3111074"/>
          </a:xfrm>
          <a:prstGeom prst="rect">
            <a:avLst/>
          </a:prstGeom>
          <a:solidFill>
            <a:srgbClr val="242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p:cNvSpPr/>
          <p:nvPr/>
        </p:nvSpPr>
        <p:spPr>
          <a:xfrm>
            <a:off x="3784284" y="2171700"/>
            <a:ext cx="2464116" cy="3763433"/>
          </a:xfrm>
          <a:prstGeom prst="rect">
            <a:avLst/>
          </a:prstGeom>
          <a:solidFill>
            <a:srgbClr val="242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p:cNvSpPr/>
          <p:nvPr/>
        </p:nvSpPr>
        <p:spPr>
          <a:xfrm>
            <a:off x="344561" y="3283726"/>
            <a:ext cx="2916800" cy="1169551"/>
          </a:xfrm>
          <a:prstGeom prst="rect">
            <a:avLst/>
          </a:prstGeom>
        </p:spPr>
        <p:txBody>
          <a:bodyPr wrap="square">
            <a:spAutoFit/>
          </a:bodyPr>
          <a:lstStyle/>
          <a:p>
            <a:pPr marL="971550" lvl="1" indent="-171450">
              <a:spcAft>
                <a:spcPts val="600"/>
              </a:spcAft>
              <a:buFont typeface="Arial" panose="020B0604020202020204" pitchFamily="34" charset="0"/>
              <a:buChar char="•"/>
            </a:pPr>
            <a:r>
              <a:rPr lang="en-US" sz="1200" dirty="0">
                <a:solidFill>
                  <a:schemeClr val="bg1"/>
                </a:solidFill>
              </a:rPr>
              <a:t>Build on successful life management skills </a:t>
            </a:r>
          </a:p>
          <a:p>
            <a:pPr marL="971550" lvl="1" indent="-171450">
              <a:spcAft>
                <a:spcPts val="600"/>
              </a:spcAft>
              <a:buFont typeface="Arial" panose="020B0604020202020204" pitchFamily="34" charset="0"/>
              <a:buChar char="•"/>
            </a:pPr>
            <a:r>
              <a:rPr lang="en-US" sz="1200" dirty="0">
                <a:solidFill>
                  <a:schemeClr val="bg1"/>
                </a:solidFill>
              </a:rPr>
              <a:t>Maintain connectedness</a:t>
            </a:r>
          </a:p>
          <a:p>
            <a:pPr marL="971550" lvl="1" indent="-171450">
              <a:spcAft>
                <a:spcPts val="600"/>
              </a:spcAft>
              <a:buFont typeface="Arial" panose="020B0604020202020204" pitchFamily="34" charset="0"/>
              <a:buChar char="•"/>
            </a:pPr>
            <a:r>
              <a:rPr lang="en-US" sz="1200" dirty="0">
                <a:solidFill>
                  <a:schemeClr val="bg1"/>
                </a:solidFill>
              </a:rPr>
              <a:t>Seek a sense of purpose or meaning in life</a:t>
            </a:r>
          </a:p>
        </p:txBody>
      </p:sp>
      <p:sp>
        <p:nvSpPr>
          <p:cNvPr id="60" name="Rectangle 59"/>
          <p:cNvSpPr/>
          <p:nvPr/>
        </p:nvSpPr>
        <p:spPr>
          <a:xfrm>
            <a:off x="3170908" y="3285774"/>
            <a:ext cx="2867265" cy="2277547"/>
          </a:xfrm>
          <a:prstGeom prst="rect">
            <a:avLst/>
          </a:prstGeom>
        </p:spPr>
        <p:txBody>
          <a:bodyPr wrap="square">
            <a:spAutoFit/>
          </a:bodyPr>
          <a:lstStyle/>
          <a:p>
            <a:pPr marL="971550" lvl="1" indent="-171450">
              <a:spcAft>
                <a:spcPts val="600"/>
              </a:spcAft>
              <a:buFont typeface="Arial" panose="020B0604020202020204" pitchFamily="34" charset="0"/>
              <a:buChar char="•"/>
            </a:pPr>
            <a:r>
              <a:rPr lang="en-US" sz="1200" dirty="0">
                <a:solidFill>
                  <a:schemeClr val="bg1"/>
                </a:solidFill>
              </a:rPr>
              <a:t>Maintain suicide prevention knowledge and intervention skills</a:t>
            </a:r>
            <a:endParaRPr lang="en-US" sz="1200" dirty="0">
              <a:solidFill>
                <a:schemeClr val="bg1"/>
              </a:solidFill>
              <a:ea typeface="Verdana" panose="020B0604030504040204" pitchFamily="34" charset="0"/>
            </a:endParaRPr>
          </a:p>
          <a:p>
            <a:pPr marL="971550" lvl="1" indent="-171450">
              <a:spcAft>
                <a:spcPts val="600"/>
              </a:spcAft>
              <a:buFont typeface="Arial" panose="020B0604020202020204" pitchFamily="34" charset="0"/>
              <a:buChar char="•"/>
            </a:pPr>
            <a:r>
              <a:rPr lang="en-US" sz="1200" dirty="0">
                <a:solidFill>
                  <a:schemeClr val="bg1"/>
                </a:solidFill>
              </a:rPr>
              <a:t>Cultivate an environment supportive of help-seeking behaviors</a:t>
            </a:r>
            <a:endParaRPr lang="en-US" sz="1200" dirty="0">
              <a:solidFill>
                <a:schemeClr val="bg1"/>
              </a:solidFill>
              <a:ea typeface="Verdana" panose="020B0604030504040204" pitchFamily="34" charset="0"/>
            </a:endParaRPr>
          </a:p>
          <a:p>
            <a:pPr marL="971550" lvl="1" indent="-171450">
              <a:spcAft>
                <a:spcPts val="600"/>
              </a:spcAft>
              <a:buFont typeface="Arial" panose="020B0604020202020204" pitchFamily="34" charset="0"/>
              <a:buChar char="•"/>
            </a:pPr>
            <a:r>
              <a:rPr lang="en-US" sz="1200" dirty="0">
                <a:solidFill>
                  <a:schemeClr val="bg1"/>
                </a:solidFill>
              </a:rPr>
              <a:t>Promote and participate in relationship-building activities that build and sustain high levels of cohesion</a:t>
            </a:r>
          </a:p>
        </p:txBody>
      </p:sp>
      <p:grpSp>
        <p:nvGrpSpPr>
          <p:cNvPr id="3" name="Group 2"/>
          <p:cNvGrpSpPr/>
          <p:nvPr/>
        </p:nvGrpSpPr>
        <p:grpSpPr>
          <a:xfrm>
            <a:off x="1484304" y="2761768"/>
            <a:ext cx="1407160" cy="374278"/>
            <a:chOff x="1482465" y="2761768"/>
            <a:chExt cx="1459147" cy="374278"/>
          </a:xfrm>
        </p:grpSpPr>
        <p:sp>
          <p:nvSpPr>
            <p:cNvPr id="90" name="Flowchart: Delay 89"/>
            <p:cNvSpPr/>
            <p:nvPr/>
          </p:nvSpPr>
          <p:spPr>
            <a:xfrm>
              <a:off x="2567334" y="2761768"/>
              <a:ext cx="374278" cy="374278"/>
            </a:xfrm>
            <a:prstGeom prst="flowChartDelay">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p:cNvSpPr/>
            <p:nvPr/>
          </p:nvSpPr>
          <p:spPr>
            <a:xfrm>
              <a:off x="1783873" y="2761769"/>
              <a:ext cx="826967" cy="37427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Flowchart: Delay 91"/>
            <p:cNvSpPr/>
            <p:nvPr/>
          </p:nvSpPr>
          <p:spPr>
            <a:xfrm rot="10800000">
              <a:off x="1482465" y="2761768"/>
              <a:ext cx="374278" cy="374278"/>
            </a:xfrm>
            <a:prstGeom prst="flowChartDelay">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Title 1"/>
          <p:cNvSpPr txBox="1">
            <a:spLocks/>
          </p:cNvSpPr>
          <p:nvPr/>
        </p:nvSpPr>
        <p:spPr bwMode="auto">
          <a:xfrm>
            <a:off x="908105" y="321207"/>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343A32"/>
                </a:solidFill>
              </a:rPr>
              <a:t>Mitigating Suicide Risk with Protective Factors</a:t>
            </a:r>
          </a:p>
        </p:txBody>
      </p:sp>
      <p:pic>
        <p:nvPicPr>
          <p:cNvPr id="8" name="Picture 7" descr="Icon&#10;&#10;Description automatically generated">
            <a:extLst>
              <a:ext uri="{FF2B5EF4-FFF2-40B4-BE49-F238E27FC236}">
                <a16:creationId xmlns:a16="http://schemas.microsoft.com/office/drawing/2014/main" id="{24B14249-8662-82B0-9577-1D0A55C9E7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7726" y="2044700"/>
            <a:ext cx="379259" cy="734813"/>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AAE6DD3F-E506-3B21-F545-E772E04B58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5051" y="2000727"/>
            <a:ext cx="957128" cy="761100"/>
          </a:xfrm>
          <a:prstGeom prst="rect">
            <a:avLst/>
          </a:prstGeom>
        </p:spPr>
      </p:pic>
      <p:grpSp>
        <p:nvGrpSpPr>
          <p:cNvPr id="18" name="Group 17">
            <a:extLst>
              <a:ext uri="{FF2B5EF4-FFF2-40B4-BE49-F238E27FC236}">
                <a16:creationId xmlns:a16="http://schemas.microsoft.com/office/drawing/2014/main" id="{6D218A36-1329-E6DA-8C0B-8368476C7ED2}"/>
              </a:ext>
            </a:extLst>
          </p:cNvPr>
          <p:cNvGrpSpPr/>
          <p:nvPr/>
        </p:nvGrpSpPr>
        <p:grpSpPr>
          <a:xfrm>
            <a:off x="3941999" y="2761768"/>
            <a:ext cx="1459147" cy="374278"/>
            <a:chOff x="1482465" y="2761768"/>
            <a:chExt cx="1459147" cy="374278"/>
          </a:xfrm>
        </p:grpSpPr>
        <p:sp>
          <p:nvSpPr>
            <p:cNvPr id="23" name="Flowchart: Delay 22">
              <a:extLst>
                <a:ext uri="{FF2B5EF4-FFF2-40B4-BE49-F238E27FC236}">
                  <a16:creationId xmlns:a16="http://schemas.microsoft.com/office/drawing/2014/main" id="{623AF440-6836-24B7-B089-6B2F9D6265E3}"/>
                </a:ext>
              </a:extLst>
            </p:cNvPr>
            <p:cNvSpPr/>
            <p:nvPr/>
          </p:nvSpPr>
          <p:spPr>
            <a:xfrm>
              <a:off x="2567334" y="2761768"/>
              <a:ext cx="374278" cy="374278"/>
            </a:xfrm>
            <a:prstGeom prst="flowChartDelay">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CE3AA49B-659A-F9E1-3EED-041C10813709}"/>
                </a:ext>
              </a:extLst>
            </p:cNvPr>
            <p:cNvSpPr/>
            <p:nvPr/>
          </p:nvSpPr>
          <p:spPr>
            <a:xfrm>
              <a:off x="1783873" y="2761769"/>
              <a:ext cx="826967" cy="37427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lowchart: Delay 24">
              <a:extLst>
                <a:ext uri="{FF2B5EF4-FFF2-40B4-BE49-F238E27FC236}">
                  <a16:creationId xmlns:a16="http://schemas.microsoft.com/office/drawing/2014/main" id="{D6EEA5AC-FF91-3F47-EDAF-9B8340D0D9F1}"/>
                </a:ext>
              </a:extLst>
            </p:cNvPr>
            <p:cNvSpPr/>
            <p:nvPr/>
          </p:nvSpPr>
          <p:spPr>
            <a:xfrm rot="10800000">
              <a:off x="1482465" y="2761768"/>
              <a:ext cx="374278" cy="374278"/>
            </a:xfrm>
            <a:prstGeom prst="flowChartDelay">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43C115C7-816F-D03A-5AF9-841FACED15C0}"/>
              </a:ext>
            </a:extLst>
          </p:cNvPr>
          <p:cNvGrpSpPr/>
          <p:nvPr/>
        </p:nvGrpSpPr>
        <p:grpSpPr>
          <a:xfrm>
            <a:off x="4658221" y="2761768"/>
            <a:ext cx="1459147" cy="374278"/>
            <a:chOff x="1482465" y="2761768"/>
            <a:chExt cx="1459147" cy="374278"/>
          </a:xfrm>
        </p:grpSpPr>
        <p:sp>
          <p:nvSpPr>
            <p:cNvPr id="27" name="Flowchart: Delay 26">
              <a:extLst>
                <a:ext uri="{FF2B5EF4-FFF2-40B4-BE49-F238E27FC236}">
                  <a16:creationId xmlns:a16="http://schemas.microsoft.com/office/drawing/2014/main" id="{A9282F8B-3FEA-1438-1163-77A9B2F10E97}"/>
                </a:ext>
              </a:extLst>
            </p:cNvPr>
            <p:cNvSpPr/>
            <p:nvPr/>
          </p:nvSpPr>
          <p:spPr>
            <a:xfrm>
              <a:off x="2567334" y="2761768"/>
              <a:ext cx="374278" cy="374278"/>
            </a:xfrm>
            <a:prstGeom prst="flowChartDelay">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0206A58C-D93D-A71C-3CA6-53E7C0610B6B}"/>
                </a:ext>
              </a:extLst>
            </p:cNvPr>
            <p:cNvSpPr/>
            <p:nvPr/>
          </p:nvSpPr>
          <p:spPr>
            <a:xfrm>
              <a:off x="1783873" y="2761769"/>
              <a:ext cx="826967" cy="37427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lowchart: Delay 31">
              <a:extLst>
                <a:ext uri="{FF2B5EF4-FFF2-40B4-BE49-F238E27FC236}">
                  <a16:creationId xmlns:a16="http://schemas.microsoft.com/office/drawing/2014/main" id="{C0165DF9-1D3E-8504-97DF-0C5476EC9035}"/>
                </a:ext>
              </a:extLst>
            </p:cNvPr>
            <p:cNvSpPr/>
            <p:nvPr/>
          </p:nvSpPr>
          <p:spPr>
            <a:xfrm rot="10800000">
              <a:off x="1482465" y="2761768"/>
              <a:ext cx="374278" cy="374278"/>
            </a:xfrm>
            <a:prstGeom prst="flowChartDelay">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TextBox 36">
            <a:extLst>
              <a:ext uri="{FF2B5EF4-FFF2-40B4-BE49-F238E27FC236}">
                <a16:creationId xmlns:a16="http://schemas.microsoft.com/office/drawing/2014/main" id="{C6089762-9C30-7C91-C5D5-2AE3F3D3C874}"/>
              </a:ext>
            </a:extLst>
          </p:cNvPr>
          <p:cNvSpPr txBox="1"/>
          <p:nvPr/>
        </p:nvSpPr>
        <p:spPr>
          <a:xfrm>
            <a:off x="3784284" y="2781506"/>
            <a:ext cx="2464117" cy="307777"/>
          </a:xfrm>
          <a:prstGeom prst="rect">
            <a:avLst/>
          </a:prstGeom>
          <a:noFill/>
        </p:spPr>
        <p:txBody>
          <a:bodyPr wrap="square" rtlCol="0">
            <a:spAutoFit/>
          </a:bodyPr>
          <a:lstStyle/>
          <a:p>
            <a:pPr algn="ctr"/>
            <a:r>
              <a:rPr lang="en-US" sz="1400" b="1" dirty="0">
                <a:solidFill>
                  <a:schemeClr val="bg1"/>
                </a:solidFill>
              </a:rPr>
              <a:t>CIRCLE OF SUPPORT</a:t>
            </a:r>
          </a:p>
        </p:txBody>
      </p:sp>
      <p:sp>
        <p:nvSpPr>
          <p:cNvPr id="38" name="TextBox 37">
            <a:extLst>
              <a:ext uri="{FF2B5EF4-FFF2-40B4-BE49-F238E27FC236}">
                <a16:creationId xmlns:a16="http://schemas.microsoft.com/office/drawing/2014/main" id="{BD54F67C-F5AF-A596-71CC-AE7B8F4D39EB}"/>
              </a:ext>
            </a:extLst>
          </p:cNvPr>
          <p:cNvSpPr txBox="1"/>
          <p:nvPr/>
        </p:nvSpPr>
        <p:spPr>
          <a:xfrm>
            <a:off x="993566" y="2779458"/>
            <a:ext cx="2473533" cy="307777"/>
          </a:xfrm>
          <a:prstGeom prst="rect">
            <a:avLst/>
          </a:prstGeom>
          <a:noFill/>
        </p:spPr>
        <p:txBody>
          <a:bodyPr wrap="square" rtlCol="0">
            <a:spAutoFit/>
          </a:bodyPr>
          <a:lstStyle/>
          <a:p>
            <a:pPr algn="ctr"/>
            <a:r>
              <a:rPr lang="en-US" sz="1400" b="1" dirty="0">
                <a:solidFill>
                  <a:schemeClr val="bg1"/>
                </a:solidFill>
              </a:rPr>
              <a:t>INDIVIDUAL</a:t>
            </a:r>
          </a:p>
        </p:txBody>
      </p:sp>
      <p:sp>
        <p:nvSpPr>
          <p:cNvPr id="2" name="Slide Number Placeholder 5">
            <a:extLst>
              <a:ext uri="{FF2B5EF4-FFF2-40B4-BE49-F238E27FC236}">
                <a16:creationId xmlns:a16="http://schemas.microsoft.com/office/drawing/2014/main" id="{70BFD4B4-D91C-4533-ACA5-B652CDC8E048}"/>
              </a:ext>
            </a:extLst>
          </p:cNvPr>
          <p:cNvSpPr txBox="1">
            <a:spLocks/>
          </p:cNvSpPr>
          <p:nvPr/>
        </p:nvSpPr>
        <p:spPr>
          <a:xfrm>
            <a:off x="8793924" y="652965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530"/>
                </a:solidFill>
                <a:latin typeface="Arial"/>
              </a:rPr>
              <a:t>17</a:t>
            </a:r>
          </a:p>
        </p:txBody>
      </p:sp>
    </p:spTree>
    <p:extLst>
      <p:ext uri="{BB962C8B-B14F-4D97-AF65-F5344CB8AC3E}">
        <p14:creationId xmlns:p14="http://schemas.microsoft.com/office/powerpoint/2010/main" val="2935764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8617816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6642" cy="6475342"/>
          </a:xfrm>
          <a:prstGeom prst="rect">
            <a:avLst/>
          </a:prstGeom>
          <a:effectLst>
            <a:softEdge rad="0"/>
          </a:effectLst>
        </p:spPr>
      </p:pic>
      <p:sp>
        <p:nvSpPr>
          <p:cNvPr id="41" name="Rectangle 40">
            <a:extLst>
              <a:ext uri="{FF2B5EF4-FFF2-40B4-BE49-F238E27FC236}">
                <a16:creationId xmlns:a16="http://schemas.microsoft.com/office/drawing/2014/main" id="{A351DC50-1548-49EC-A704-D10136419C96}"/>
              </a:ext>
            </a:extLst>
          </p:cNvPr>
          <p:cNvSpPr/>
          <p:nvPr/>
        </p:nvSpPr>
        <p:spPr>
          <a:xfrm>
            <a:off x="769574" y="1405198"/>
            <a:ext cx="3499875" cy="435552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6" name="Rectangle 45">
            <a:extLst>
              <a:ext uri="{FF2B5EF4-FFF2-40B4-BE49-F238E27FC236}">
                <a16:creationId xmlns:a16="http://schemas.microsoft.com/office/drawing/2014/main" id="{95BF1A1A-1F8B-4CF7-BB40-4126111C00D7}"/>
              </a:ext>
            </a:extLst>
          </p:cNvPr>
          <p:cNvSpPr/>
          <p:nvPr/>
        </p:nvSpPr>
        <p:spPr>
          <a:xfrm>
            <a:off x="769574" y="1256220"/>
            <a:ext cx="2702115" cy="30560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7" name="TextBox 46">
            <a:extLst>
              <a:ext uri="{FF2B5EF4-FFF2-40B4-BE49-F238E27FC236}">
                <a16:creationId xmlns:a16="http://schemas.microsoft.com/office/drawing/2014/main" id="{A77508E9-F2A3-40F0-88A9-0D542466E126}"/>
              </a:ext>
            </a:extLst>
          </p:cNvPr>
          <p:cNvSpPr txBox="1"/>
          <p:nvPr/>
        </p:nvSpPr>
        <p:spPr>
          <a:xfrm>
            <a:off x="794848" y="1290504"/>
            <a:ext cx="2765064" cy="284693"/>
          </a:xfrm>
          <a:prstGeom prst="rect">
            <a:avLst/>
          </a:prstGeom>
          <a:noFill/>
        </p:spPr>
        <p:txBody>
          <a:bodyPr wrap="square" rtlCol="0">
            <a:spAutoFit/>
          </a:bodyPr>
          <a:lstStyle/>
          <a:p>
            <a:pPr>
              <a:lnSpc>
                <a:spcPts val="1500"/>
              </a:lnSpc>
            </a:pPr>
            <a:r>
              <a:rPr lang="en-US" sz="1600" dirty="0">
                <a:solidFill>
                  <a:schemeClr val="bg1"/>
                </a:solidFill>
                <a:latin typeface="Arial" panose="020B0604020202020204" pitchFamily="34" charset="0"/>
              </a:rPr>
              <a:t>Non-Emergency Resources</a:t>
            </a:r>
          </a:p>
        </p:txBody>
      </p:sp>
      <p:sp>
        <p:nvSpPr>
          <p:cNvPr id="50" name="TextBox 49">
            <a:extLst>
              <a:ext uri="{FF2B5EF4-FFF2-40B4-BE49-F238E27FC236}">
                <a16:creationId xmlns:a16="http://schemas.microsoft.com/office/drawing/2014/main" id="{71FA6692-E047-45B9-8F09-306DF7E52A19}"/>
              </a:ext>
            </a:extLst>
          </p:cNvPr>
          <p:cNvSpPr txBox="1"/>
          <p:nvPr/>
        </p:nvSpPr>
        <p:spPr>
          <a:xfrm>
            <a:off x="820177" y="1600043"/>
            <a:ext cx="3449272" cy="395633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300" dirty="0"/>
              <a:t>Unit Chaplain</a:t>
            </a:r>
          </a:p>
          <a:p>
            <a:pPr marL="285750" indent="-285750">
              <a:lnSpc>
                <a:spcPct val="150000"/>
              </a:lnSpc>
              <a:buFont typeface="Arial" panose="020B0604020202020204" pitchFamily="34" charset="0"/>
              <a:buChar char="•"/>
            </a:pPr>
            <a:r>
              <a:rPr lang="en-US" sz="1300" dirty="0"/>
              <a:t>Behavioral Health</a:t>
            </a:r>
          </a:p>
          <a:p>
            <a:pPr marL="285750" indent="-285750">
              <a:lnSpc>
                <a:spcPct val="150000"/>
              </a:lnSpc>
              <a:buFont typeface="Arial" panose="020B0604020202020204" pitchFamily="34" charset="0"/>
              <a:buChar char="•"/>
            </a:pPr>
            <a:r>
              <a:rPr lang="en-US" sz="1300" dirty="0"/>
              <a:t>Military OneSource</a:t>
            </a:r>
          </a:p>
          <a:p>
            <a:pPr marL="285750" indent="-285750">
              <a:lnSpc>
                <a:spcPct val="150000"/>
              </a:lnSpc>
              <a:buFont typeface="Arial" panose="020B0604020202020204" pitchFamily="34" charset="0"/>
              <a:buChar char="•"/>
            </a:pPr>
            <a:r>
              <a:rPr lang="en-US" sz="1300" dirty="0"/>
              <a:t>Psychological Health Resource Center</a:t>
            </a:r>
          </a:p>
          <a:p>
            <a:pPr marL="285750" indent="-285750">
              <a:lnSpc>
                <a:spcPct val="150000"/>
              </a:lnSpc>
              <a:buFont typeface="Arial" panose="020B0604020202020204" pitchFamily="34" charset="0"/>
              <a:buChar char="•"/>
            </a:pPr>
            <a:r>
              <a:rPr lang="en-US" sz="1300" dirty="0"/>
              <a:t>Real Warriors Campaign</a:t>
            </a:r>
          </a:p>
          <a:p>
            <a:pPr marL="285750" indent="-285750">
              <a:lnSpc>
                <a:spcPct val="150000"/>
              </a:lnSpc>
              <a:buFont typeface="Arial" panose="020B0604020202020204" pitchFamily="34" charset="0"/>
              <a:buChar char="•"/>
            </a:pPr>
            <a:r>
              <a:rPr lang="en-US" sz="1300" dirty="0"/>
              <a:t>Vet Center Call Center</a:t>
            </a:r>
          </a:p>
          <a:p>
            <a:pPr marL="285750" indent="-285750">
              <a:lnSpc>
                <a:spcPct val="150000"/>
              </a:lnSpc>
              <a:buFont typeface="Arial" panose="020B0604020202020204" pitchFamily="34" charset="0"/>
              <a:buChar char="•"/>
            </a:pPr>
            <a:r>
              <a:rPr lang="en-US" sz="1300" dirty="0"/>
              <a:t>Army Community Services (ACS)</a:t>
            </a:r>
          </a:p>
          <a:p>
            <a:pPr marL="285750" indent="-285750">
              <a:lnSpc>
                <a:spcPct val="150000"/>
              </a:lnSpc>
              <a:buFont typeface="Arial" panose="020B0604020202020204" pitchFamily="34" charset="0"/>
              <a:buChar char="•"/>
            </a:pPr>
            <a:r>
              <a:rPr lang="en-US" sz="1300" dirty="0"/>
              <a:t>Army Wellness Center (AWC)</a:t>
            </a:r>
          </a:p>
          <a:p>
            <a:pPr marL="285750" indent="-285750">
              <a:lnSpc>
                <a:spcPct val="150000"/>
              </a:lnSpc>
              <a:buFont typeface="Arial" panose="020B0604020202020204" pitchFamily="34" charset="0"/>
              <a:buChar char="•"/>
            </a:pPr>
            <a:r>
              <a:rPr lang="en-US" sz="1300" dirty="0"/>
              <a:t>Ready &amp; Resilient Performance Center (R2PC)</a:t>
            </a:r>
          </a:p>
          <a:p>
            <a:pPr marL="285750" indent="-285750">
              <a:lnSpc>
                <a:spcPct val="150000"/>
              </a:lnSpc>
              <a:buFont typeface="Arial" panose="020B0604020202020204" pitchFamily="34" charset="0"/>
              <a:buChar char="•"/>
            </a:pPr>
            <a:r>
              <a:rPr lang="en-US" sz="1300" dirty="0"/>
              <a:t>Holistic Health &amp; Fitness (H2F) Personnel</a:t>
            </a:r>
          </a:p>
          <a:p>
            <a:pPr marL="285750" indent="-285750">
              <a:lnSpc>
                <a:spcPct val="150000"/>
              </a:lnSpc>
              <a:buFont typeface="Arial" panose="020B0604020202020204" pitchFamily="34" charset="0"/>
              <a:buChar char="•"/>
            </a:pPr>
            <a:r>
              <a:rPr lang="en-US" sz="1300" dirty="0"/>
              <a:t>Military Family Life Counselor (MFLC)</a:t>
            </a:r>
          </a:p>
        </p:txBody>
      </p:sp>
      <p:sp>
        <p:nvSpPr>
          <p:cNvPr id="53" name="Rectangle 52">
            <a:extLst>
              <a:ext uri="{FF2B5EF4-FFF2-40B4-BE49-F238E27FC236}">
                <a16:creationId xmlns:a16="http://schemas.microsoft.com/office/drawing/2014/main" id="{AA089889-4033-4A1A-8617-508942819D63}"/>
              </a:ext>
            </a:extLst>
          </p:cNvPr>
          <p:cNvSpPr/>
          <p:nvPr/>
        </p:nvSpPr>
        <p:spPr>
          <a:xfrm>
            <a:off x="433990" y="1256220"/>
            <a:ext cx="335584" cy="305605"/>
          </a:xfrm>
          <a:prstGeom prst="rect">
            <a:avLst/>
          </a:prstGeom>
          <a:solidFill>
            <a:srgbClr val="FFD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4" name="Rectangle 53">
            <a:extLst>
              <a:ext uri="{FF2B5EF4-FFF2-40B4-BE49-F238E27FC236}">
                <a16:creationId xmlns:a16="http://schemas.microsoft.com/office/drawing/2014/main" id="{87FC067E-4CA1-4630-BD0D-5CECEB200BAA}"/>
              </a:ext>
            </a:extLst>
          </p:cNvPr>
          <p:cNvSpPr/>
          <p:nvPr/>
        </p:nvSpPr>
        <p:spPr>
          <a:xfrm>
            <a:off x="4918393" y="1391613"/>
            <a:ext cx="3449272" cy="4653587"/>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C8EF35D0-D153-48D4-99BB-511E0F364B8C}"/>
              </a:ext>
            </a:extLst>
          </p:cNvPr>
          <p:cNvSpPr/>
          <p:nvPr/>
        </p:nvSpPr>
        <p:spPr>
          <a:xfrm>
            <a:off x="4893460" y="1246993"/>
            <a:ext cx="2294875" cy="303987"/>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6" name="Rectangle 55">
            <a:extLst>
              <a:ext uri="{FF2B5EF4-FFF2-40B4-BE49-F238E27FC236}">
                <a16:creationId xmlns:a16="http://schemas.microsoft.com/office/drawing/2014/main" id="{ECA9A8C6-8A1F-4FC9-93A7-2B3BF684594F}"/>
              </a:ext>
            </a:extLst>
          </p:cNvPr>
          <p:cNvSpPr/>
          <p:nvPr/>
        </p:nvSpPr>
        <p:spPr>
          <a:xfrm>
            <a:off x="4572805" y="1246993"/>
            <a:ext cx="335584" cy="3039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7" name="TextBox 56">
            <a:extLst>
              <a:ext uri="{FF2B5EF4-FFF2-40B4-BE49-F238E27FC236}">
                <a16:creationId xmlns:a16="http://schemas.microsoft.com/office/drawing/2014/main" id="{234952AB-7460-4069-AEE3-73C6FA1D6D15}"/>
              </a:ext>
            </a:extLst>
          </p:cNvPr>
          <p:cNvSpPr txBox="1"/>
          <p:nvPr/>
        </p:nvSpPr>
        <p:spPr>
          <a:xfrm>
            <a:off x="4916631" y="1275964"/>
            <a:ext cx="3186103" cy="284693"/>
          </a:xfrm>
          <a:prstGeom prst="rect">
            <a:avLst/>
          </a:prstGeom>
          <a:noFill/>
        </p:spPr>
        <p:txBody>
          <a:bodyPr wrap="square" rtlCol="0">
            <a:spAutoFit/>
          </a:bodyPr>
          <a:lstStyle/>
          <a:p>
            <a:pPr>
              <a:lnSpc>
                <a:spcPts val="1500"/>
              </a:lnSpc>
            </a:pPr>
            <a:r>
              <a:rPr lang="en-US" sz="1600" dirty="0">
                <a:solidFill>
                  <a:schemeClr val="bg1"/>
                </a:solidFill>
                <a:latin typeface="Arial" panose="020B0604020202020204" pitchFamily="34" charset="0"/>
              </a:rPr>
              <a:t>Emergency Resources</a:t>
            </a:r>
          </a:p>
        </p:txBody>
      </p:sp>
      <p:sp>
        <p:nvSpPr>
          <p:cNvPr id="58" name="TextBox 57">
            <a:extLst>
              <a:ext uri="{FF2B5EF4-FFF2-40B4-BE49-F238E27FC236}">
                <a16:creationId xmlns:a16="http://schemas.microsoft.com/office/drawing/2014/main" id="{E4523737-8159-4F0B-90AE-D47949B79F25}"/>
              </a:ext>
            </a:extLst>
          </p:cNvPr>
          <p:cNvSpPr txBox="1"/>
          <p:nvPr/>
        </p:nvSpPr>
        <p:spPr>
          <a:xfrm>
            <a:off x="5099787" y="1584608"/>
            <a:ext cx="3152409" cy="4293483"/>
          </a:xfrm>
          <a:prstGeom prst="rect">
            <a:avLst/>
          </a:prstGeom>
          <a:noFill/>
        </p:spPr>
        <p:txBody>
          <a:bodyPr wrap="square" rtlCol="0">
            <a:spAutoFit/>
          </a:bodyPr>
          <a:lstStyle/>
          <a:p>
            <a:pPr marL="171450" indent="-171450" fontAlgn="t">
              <a:lnSpc>
                <a:spcPct val="150000"/>
              </a:lnSpc>
              <a:buFont typeface="Arial" panose="020B0604020202020204" pitchFamily="34" charset="0"/>
              <a:buChar char="•"/>
            </a:pPr>
            <a:r>
              <a:rPr lang="en-US" sz="1300" dirty="0"/>
              <a:t>Chain of Command</a:t>
            </a:r>
          </a:p>
          <a:p>
            <a:pPr marL="171450" indent="-171450" fontAlgn="t">
              <a:lnSpc>
                <a:spcPct val="150000"/>
              </a:lnSpc>
              <a:buFont typeface="Arial" panose="020B0604020202020204" pitchFamily="34" charset="0"/>
              <a:buChar char="•"/>
            </a:pPr>
            <a:r>
              <a:rPr lang="en-US" sz="1300" dirty="0"/>
              <a:t>Military Police</a:t>
            </a:r>
          </a:p>
          <a:p>
            <a:pPr marL="171450" indent="-171450" fontAlgn="t">
              <a:lnSpc>
                <a:spcPct val="150000"/>
              </a:lnSpc>
              <a:buFont typeface="Arial" panose="020B0604020202020204" pitchFamily="34" charset="0"/>
              <a:buChar char="•"/>
            </a:pPr>
            <a:r>
              <a:rPr lang="en-US" sz="1300" dirty="0"/>
              <a:t>Emergency Room </a:t>
            </a:r>
          </a:p>
          <a:p>
            <a:pPr marL="171450" indent="-171450">
              <a:lnSpc>
                <a:spcPct val="150000"/>
              </a:lnSpc>
              <a:buFont typeface="Arial" panose="020B0604020202020204" pitchFamily="34" charset="0"/>
              <a:buChar char="•"/>
            </a:pPr>
            <a:r>
              <a:rPr lang="en-US" sz="1300" dirty="0"/>
              <a:t>Crisis Line: 9-8-8 + 1</a:t>
            </a:r>
          </a:p>
          <a:p>
            <a:pPr marL="171450" indent="-171450" fontAlgn="t">
              <a:lnSpc>
                <a:spcPct val="150000"/>
              </a:lnSpc>
              <a:buFont typeface="Arial" panose="020B0604020202020204" pitchFamily="34" charset="0"/>
              <a:buChar char="•"/>
            </a:pPr>
            <a:r>
              <a:rPr lang="en-US" sz="1300" dirty="0"/>
              <a:t>Local Emergency: 9-1-1</a:t>
            </a:r>
          </a:p>
          <a:p>
            <a:pPr marL="171450" indent="-171450" fontAlgn="t">
              <a:lnSpc>
                <a:spcPct val="150000"/>
              </a:lnSpc>
              <a:buFont typeface="Arial" panose="020B0604020202020204" pitchFamily="34" charset="0"/>
              <a:buChar char="•"/>
            </a:pPr>
            <a:r>
              <a:rPr lang="en-US" sz="1300" dirty="0"/>
              <a:t>OCONUS 9-1-1</a:t>
            </a:r>
          </a:p>
          <a:p>
            <a:pPr marL="742950" lvl="1" indent="-285750" fontAlgn="t">
              <a:lnSpc>
                <a:spcPct val="150000"/>
              </a:lnSpc>
              <a:buFont typeface="Wingdings" panose="05000000000000000000" pitchFamily="2" charset="2"/>
              <a:buChar char="§"/>
            </a:pPr>
            <a:r>
              <a:rPr lang="en-US" sz="1300" dirty="0"/>
              <a:t>Germany: Dial 112</a:t>
            </a:r>
          </a:p>
          <a:p>
            <a:pPr marL="742950" lvl="1" indent="-285750" fontAlgn="t">
              <a:lnSpc>
                <a:spcPct val="150000"/>
              </a:lnSpc>
              <a:buFont typeface="Wingdings" panose="05000000000000000000" pitchFamily="2" charset="2"/>
              <a:buChar char="§"/>
            </a:pPr>
            <a:r>
              <a:rPr lang="en-US" sz="1300" dirty="0"/>
              <a:t>Italy: Dial 112 or 118</a:t>
            </a:r>
          </a:p>
          <a:p>
            <a:pPr marL="742950" lvl="1" indent="-285750" fontAlgn="t">
              <a:lnSpc>
                <a:spcPct val="150000"/>
              </a:lnSpc>
              <a:buFont typeface="Wingdings" panose="05000000000000000000" pitchFamily="2" charset="2"/>
              <a:buChar char="§"/>
            </a:pPr>
            <a:r>
              <a:rPr lang="en-US" sz="1300" dirty="0"/>
              <a:t>South Korea: Dial 119</a:t>
            </a:r>
          </a:p>
          <a:p>
            <a:pPr marL="742950" lvl="1" indent="-285750" fontAlgn="t">
              <a:lnSpc>
                <a:spcPct val="150000"/>
              </a:lnSpc>
              <a:buFont typeface="Wingdings" panose="05000000000000000000" pitchFamily="2" charset="2"/>
              <a:buChar char="§"/>
            </a:pPr>
            <a:r>
              <a:rPr lang="en-US" sz="1300" dirty="0"/>
              <a:t>Japan: Dial 119 or 110</a:t>
            </a:r>
          </a:p>
          <a:p>
            <a:pPr marL="171450" indent="-171450" fontAlgn="t">
              <a:lnSpc>
                <a:spcPct val="150000"/>
              </a:lnSpc>
              <a:buFont typeface="Arial" panose="020B0604020202020204" pitchFamily="34" charset="0"/>
              <a:buChar char="•"/>
            </a:pPr>
            <a:r>
              <a:rPr lang="en-US" sz="1300" dirty="0"/>
              <a:t>Military &amp; Veteran’s Crisis Line</a:t>
            </a:r>
          </a:p>
          <a:p>
            <a:pPr marL="628650" lvl="1" indent="-171450" fontAlgn="t">
              <a:lnSpc>
                <a:spcPct val="150000"/>
              </a:lnSpc>
              <a:buFont typeface="Arial" panose="020B0604020202020204" pitchFamily="34" charset="0"/>
              <a:buChar char="•"/>
            </a:pPr>
            <a:r>
              <a:rPr lang="en-US" sz="1300" dirty="0"/>
              <a:t>Text: 838255</a:t>
            </a:r>
          </a:p>
          <a:p>
            <a:pPr marL="171450" indent="-171450" fontAlgn="t">
              <a:lnSpc>
                <a:spcPct val="150000"/>
              </a:lnSpc>
              <a:buFont typeface="Arial" panose="020B0604020202020204" pitchFamily="34" charset="0"/>
              <a:buChar char="•"/>
            </a:pPr>
            <a:r>
              <a:rPr lang="en-US" sz="1300" dirty="0"/>
              <a:t>Crisis Text Line</a:t>
            </a:r>
          </a:p>
          <a:p>
            <a:pPr marL="742950" lvl="1" indent="-285750" fontAlgn="t">
              <a:lnSpc>
                <a:spcPct val="150000"/>
              </a:lnSpc>
              <a:buFont typeface="Wingdings" panose="05000000000000000000" pitchFamily="2" charset="2"/>
              <a:buChar char="§"/>
            </a:pPr>
            <a:r>
              <a:rPr lang="en-US" sz="1300" dirty="0"/>
              <a:t>Text: HOME to 741741</a:t>
            </a:r>
          </a:p>
        </p:txBody>
      </p:sp>
      <p:sp>
        <p:nvSpPr>
          <p:cNvPr id="29" name="Title 1"/>
          <p:cNvSpPr txBox="1">
            <a:spLocks/>
          </p:cNvSpPr>
          <p:nvPr/>
        </p:nvSpPr>
        <p:spPr bwMode="auto">
          <a:xfrm>
            <a:off x="908105" y="321207"/>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887553" rtl="0" eaLnBrk="1" fontAlgn="base" latinLnBrk="0" hangingPunct="1">
              <a:lnSpc>
                <a:spcPct val="100000"/>
              </a:lnSpc>
              <a:spcBef>
                <a:spcPct val="0"/>
              </a:spcBef>
              <a:spcAft>
                <a:spcPct val="0"/>
              </a:spcAft>
              <a:buNone/>
              <a:defRPr lang="en-US" sz="3106" b="1" kern="1200" cap="all" dirty="0">
                <a:solidFill>
                  <a:schemeClr val="tx1">
                    <a:lumMod val="65000"/>
                    <a:lumOff val="35000"/>
                  </a:schemeClr>
                </a:solidFill>
                <a:latin typeface="Arial" panose="020B0604020202020204" pitchFamily="34" charset="0"/>
                <a:ea typeface="+mj-ea"/>
                <a:cs typeface="+mj-cs"/>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r>
              <a:rPr lang="en-US" sz="2000" cap="none" dirty="0">
                <a:solidFill>
                  <a:srgbClr val="343A32"/>
                </a:solidFill>
              </a:rPr>
              <a:t>Resources</a:t>
            </a:r>
          </a:p>
        </p:txBody>
      </p:sp>
      <p:sp>
        <p:nvSpPr>
          <p:cNvPr id="30"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61" name="Picture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520" y="636940"/>
            <a:ext cx="7196855" cy="310364"/>
          </a:xfrm>
          <a:prstGeom prst="rect">
            <a:avLst/>
          </a:prstGeom>
        </p:spPr>
      </p:pic>
      <p:pic>
        <p:nvPicPr>
          <p:cNvPr id="2" name="Picture 1" descr="Logo&#10;&#10;Description automatically generated">
            <a:extLst>
              <a:ext uri="{FF2B5EF4-FFF2-40B4-BE49-F238E27FC236}">
                <a16:creationId xmlns:a16="http://schemas.microsoft.com/office/drawing/2014/main" id="{7792F731-39D5-007F-82D3-E6D7DA8002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3" name="Picture 2" descr="Logo&#10;&#10;Description automatically generated">
            <a:extLst>
              <a:ext uri="{FF2B5EF4-FFF2-40B4-BE49-F238E27FC236}">
                <a16:creationId xmlns:a16="http://schemas.microsoft.com/office/drawing/2014/main" id="{4D572284-CC9C-31E2-D066-57F40B443C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sp>
        <p:nvSpPr>
          <p:cNvPr id="4" name="Slide Number Placeholder 5">
            <a:extLst>
              <a:ext uri="{FF2B5EF4-FFF2-40B4-BE49-F238E27FC236}">
                <a16:creationId xmlns:a16="http://schemas.microsoft.com/office/drawing/2014/main" id="{EF9D9899-54F6-D3A3-5C0D-2BFC69D1E898}"/>
              </a:ext>
            </a:extLst>
          </p:cNvPr>
          <p:cNvSpPr txBox="1">
            <a:spLocks/>
          </p:cNvSpPr>
          <p:nvPr/>
        </p:nvSpPr>
        <p:spPr>
          <a:xfrm>
            <a:off x="8793924" y="652965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530"/>
                </a:solidFill>
                <a:latin typeface="Arial"/>
              </a:rPr>
              <a:t>18</a:t>
            </a:r>
          </a:p>
        </p:txBody>
      </p:sp>
    </p:spTree>
    <p:extLst>
      <p:ext uri="{BB962C8B-B14F-4D97-AF65-F5344CB8AC3E}">
        <p14:creationId xmlns:p14="http://schemas.microsoft.com/office/powerpoint/2010/main" val="36721587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5437150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2B4AC2B-8E44-0BCD-3E05-C61D45ADA9F9}"/>
              </a:ext>
            </a:extLst>
          </p:cNvPr>
          <p:cNvSpPr txBox="1">
            <a:spLocks/>
          </p:cNvSpPr>
          <p:nvPr/>
        </p:nvSpPr>
        <p:spPr bwMode="auto">
          <a:xfrm>
            <a:off x="924560" y="326156"/>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Next Steps: Plan to Implement</a:t>
            </a:r>
          </a:p>
        </p:txBody>
      </p:sp>
      <p:sp>
        <p:nvSpPr>
          <p:cNvPr id="8" name="TextBox 7">
            <a:extLst>
              <a:ext uri="{FF2B5EF4-FFF2-40B4-BE49-F238E27FC236}">
                <a16:creationId xmlns:a16="http://schemas.microsoft.com/office/drawing/2014/main" id="{6289CE6A-C2A1-94C1-11B0-BF6917125BAC}"/>
              </a:ext>
            </a:extLst>
          </p:cNvPr>
          <p:cNvSpPr txBox="1"/>
          <p:nvPr/>
        </p:nvSpPr>
        <p:spPr>
          <a:xfrm>
            <a:off x="2393844" y="5531738"/>
            <a:ext cx="5991899" cy="369332"/>
          </a:xfrm>
          <a:prstGeom prst="rect">
            <a:avLst/>
          </a:prstGeom>
          <a:noFill/>
        </p:spPr>
        <p:txBody>
          <a:bodyPr wrap="square">
            <a:spAutoFit/>
          </a:bodyPr>
          <a:lstStyle/>
          <a:p>
            <a:pPr>
              <a:spcBef>
                <a:spcPts val="1200"/>
              </a:spcBef>
              <a:spcAft>
                <a:spcPts val="600"/>
              </a:spcAft>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Preventing suicide requires taking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proactive steps</a:t>
            </a:r>
            <a:endParaRPr lang="en-US" sz="1800" b="1" dirty="0">
              <a:latin typeface="+mj-lt"/>
              <a:ea typeface="Cambria" panose="02040503050406030204" pitchFamily="18" charset="0"/>
            </a:endParaRPr>
          </a:p>
        </p:txBody>
      </p:sp>
      <p:sp>
        <p:nvSpPr>
          <p:cNvPr id="9" name="Rectangle 8">
            <a:extLst>
              <a:ext uri="{FF2B5EF4-FFF2-40B4-BE49-F238E27FC236}">
                <a16:creationId xmlns:a16="http://schemas.microsoft.com/office/drawing/2014/main" id="{3A7D332A-EF3B-57EB-BA3D-A91DFAD3DBC9}"/>
              </a:ext>
            </a:extLst>
          </p:cNvPr>
          <p:cNvSpPr/>
          <p:nvPr/>
        </p:nvSpPr>
        <p:spPr>
          <a:xfrm>
            <a:off x="2374727" y="1257636"/>
            <a:ext cx="6205602" cy="132778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TextBox 9">
            <a:extLst>
              <a:ext uri="{FF2B5EF4-FFF2-40B4-BE49-F238E27FC236}">
                <a16:creationId xmlns:a16="http://schemas.microsoft.com/office/drawing/2014/main" id="{02507F90-EBCA-839F-C3F2-9FCFDC63293E}"/>
              </a:ext>
            </a:extLst>
          </p:cNvPr>
          <p:cNvSpPr txBox="1"/>
          <p:nvPr/>
        </p:nvSpPr>
        <p:spPr>
          <a:xfrm>
            <a:off x="2519067" y="1385091"/>
            <a:ext cx="5847559" cy="1077218"/>
          </a:xfrm>
          <a:prstGeom prst="rect">
            <a:avLst/>
          </a:prstGeom>
          <a:noFill/>
        </p:spPr>
        <p:txBody>
          <a:bodyPr wrap="square" rtlCol="0">
            <a:spAutoFit/>
          </a:bodyPr>
          <a:lstStyle/>
          <a:p>
            <a:pPr lvl="0">
              <a:spcAft>
                <a:spcPts val="600"/>
              </a:spcAft>
              <a:defRPr/>
            </a:pPr>
            <a:r>
              <a:rPr lang="en-US" sz="1600" dirty="0">
                <a:solidFill>
                  <a:schemeClr val="dk1"/>
                </a:solidFill>
                <a:latin typeface="Arial" panose="020B0604020202020204" pitchFamily="34" charset="0"/>
                <a:ea typeface="Verdana" panose="020B0604030504040204" pitchFamily="34" charset="0"/>
                <a:cs typeface="Arial" panose="020B0604020202020204" pitchFamily="34" charset="0"/>
              </a:rPr>
              <a:t>What is </a:t>
            </a:r>
            <a:r>
              <a:rPr lang="en-US" sz="1600" b="1" dirty="0">
                <a:solidFill>
                  <a:schemeClr val="dk1"/>
                </a:solidFill>
                <a:latin typeface="Arial" panose="020B0604020202020204" pitchFamily="34" charset="0"/>
                <a:ea typeface="Verdana" panose="020B0604030504040204" pitchFamily="34" charset="0"/>
                <a:cs typeface="Arial" panose="020B0604020202020204" pitchFamily="34" charset="0"/>
              </a:rPr>
              <a:t>one thing </a:t>
            </a:r>
            <a:r>
              <a:rPr lang="en-US" sz="1600" dirty="0">
                <a:solidFill>
                  <a:schemeClr val="dk1"/>
                </a:solidFill>
                <a:latin typeface="Arial" panose="020B0604020202020204" pitchFamily="34" charset="0"/>
                <a:ea typeface="Verdana" panose="020B0604030504040204" pitchFamily="34" charset="0"/>
                <a:cs typeface="Arial" panose="020B0604020202020204" pitchFamily="34" charset="0"/>
              </a:rPr>
              <a:t>you plan to do within the next week or two </a:t>
            </a:r>
            <a:r>
              <a:rPr lang="en-US" sz="1600" b="1" dirty="0">
                <a:solidFill>
                  <a:schemeClr val="dk1"/>
                </a:solidFill>
                <a:latin typeface="Arial" panose="020B0604020202020204" pitchFamily="34" charset="0"/>
                <a:ea typeface="Verdana" panose="020B0604030504040204" pitchFamily="34" charset="0"/>
                <a:cs typeface="Arial" panose="020B0604020202020204" pitchFamily="34" charset="0"/>
              </a:rPr>
              <a:t>that can help lower the risk of suicide </a:t>
            </a:r>
            <a:r>
              <a:rPr lang="en-US" sz="1600" dirty="0">
                <a:solidFill>
                  <a:schemeClr val="dk1"/>
                </a:solidFill>
                <a:latin typeface="Arial" panose="020B0604020202020204" pitchFamily="34" charset="0"/>
                <a:ea typeface="Verdana" panose="020B0604030504040204" pitchFamily="34" charset="0"/>
                <a:cs typeface="Arial" panose="020B0604020202020204" pitchFamily="34" charset="0"/>
              </a:rPr>
              <a:t>within Soldiers, Soldiers’ Circle of Support, fellow DA Civilians, and your own Circle of Support?</a:t>
            </a:r>
          </a:p>
        </p:txBody>
      </p:sp>
      <p:sp>
        <p:nvSpPr>
          <p:cNvPr id="11" name="Rectangle 10">
            <a:extLst>
              <a:ext uri="{FF2B5EF4-FFF2-40B4-BE49-F238E27FC236}">
                <a16:creationId xmlns:a16="http://schemas.microsoft.com/office/drawing/2014/main" id="{BA37A47E-0B73-CD89-F8B9-28720AED7208}"/>
              </a:ext>
            </a:extLst>
          </p:cNvPr>
          <p:cNvSpPr/>
          <p:nvPr/>
        </p:nvSpPr>
        <p:spPr>
          <a:xfrm>
            <a:off x="0" y="1574800"/>
            <a:ext cx="1894840" cy="49072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BE372074-57AD-66BC-B895-D2B1524C8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432420" y="2782656"/>
            <a:ext cx="3728223" cy="249156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5">
            <a:extLst>
              <a:ext uri="{FF2B5EF4-FFF2-40B4-BE49-F238E27FC236}">
                <a16:creationId xmlns:a16="http://schemas.microsoft.com/office/drawing/2014/main" id="{EBB594B9-5C82-CDA6-A23D-C53A165395A4}"/>
              </a:ext>
            </a:extLst>
          </p:cNvPr>
          <p:cNvSpPr txBox="1">
            <a:spLocks/>
          </p:cNvSpPr>
          <p:nvPr/>
        </p:nvSpPr>
        <p:spPr>
          <a:xfrm>
            <a:off x="8793924" y="652965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530"/>
                </a:solidFill>
                <a:latin typeface="Arial"/>
              </a:rPr>
              <a:t>19</a:t>
            </a:r>
          </a:p>
        </p:txBody>
      </p:sp>
    </p:spTree>
    <p:extLst>
      <p:ext uri="{BB962C8B-B14F-4D97-AF65-F5344CB8AC3E}">
        <p14:creationId xmlns:p14="http://schemas.microsoft.com/office/powerpoint/2010/main" val="16089028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365544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5695318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34" y="1270651"/>
            <a:ext cx="9143332" cy="5209413"/>
          </a:xfrm>
          <a:prstGeom prst="rect">
            <a:avLst/>
          </a:prstGeom>
        </p:spPr>
      </p:pic>
      <p:sp>
        <p:nvSpPr>
          <p:cNvPr id="19" name="Rectangle 18"/>
          <p:cNvSpPr/>
          <p:nvPr/>
        </p:nvSpPr>
        <p:spPr>
          <a:xfrm>
            <a:off x="5388822" y="2277065"/>
            <a:ext cx="2262927" cy="3708708"/>
          </a:xfrm>
          <a:prstGeom prst="rect">
            <a:avLst/>
          </a:prstGeom>
        </p:spPr>
        <p:txBody>
          <a:bodyPr wrap="square">
            <a:spAutoFit/>
          </a:bodyPr>
          <a:lstStyle/>
          <a:p>
            <a:pPr>
              <a:spcBef>
                <a:spcPts val="600"/>
              </a:spcBef>
              <a:spcAft>
                <a:spcPts val="600"/>
              </a:spcAft>
              <a:defRPr/>
            </a:pPr>
            <a:r>
              <a:rPr lang="en-US" sz="1400" dirty="0">
                <a:solidFill>
                  <a:schemeClr val="bg1"/>
                </a:solidFill>
                <a:ea typeface="Cambria" panose="02040503050406030204" pitchFamily="18" charset="0"/>
              </a:rPr>
              <a:t>Using the </a:t>
            </a:r>
            <a:r>
              <a:rPr lang="en-US" sz="1400" b="1" dirty="0">
                <a:solidFill>
                  <a:schemeClr val="bg1"/>
                </a:solidFill>
                <a:ea typeface="Cambria" panose="02040503050406030204" pitchFamily="18" charset="0"/>
              </a:rPr>
              <a:t>Ask</a:t>
            </a:r>
            <a:r>
              <a:rPr lang="en-US" sz="1400" dirty="0">
                <a:solidFill>
                  <a:schemeClr val="bg1"/>
                </a:solidFill>
                <a:ea typeface="Cambria" panose="02040503050406030204" pitchFamily="18" charset="0"/>
              </a:rPr>
              <a:t>, </a:t>
            </a:r>
            <a:r>
              <a:rPr lang="en-US" sz="1400" b="1" dirty="0">
                <a:solidFill>
                  <a:schemeClr val="bg1"/>
                </a:solidFill>
                <a:ea typeface="Cambria" panose="02040503050406030204" pitchFamily="18" charset="0"/>
              </a:rPr>
              <a:t>Care</a:t>
            </a:r>
            <a:r>
              <a:rPr lang="en-US" sz="1400" dirty="0">
                <a:solidFill>
                  <a:schemeClr val="bg1"/>
                </a:solidFill>
                <a:ea typeface="Cambria" panose="02040503050406030204" pitchFamily="18" charset="0"/>
              </a:rPr>
              <a:t>, and </a:t>
            </a:r>
            <a:r>
              <a:rPr lang="en-US" sz="1400" b="1" dirty="0">
                <a:solidFill>
                  <a:schemeClr val="bg1"/>
                </a:solidFill>
                <a:ea typeface="Cambria" panose="02040503050406030204" pitchFamily="18" charset="0"/>
              </a:rPr>
              <a:t>Escort</a:t>
            </a:r>
            <a:r>
              <a:rPr lang="en-US" sz="1400" dirty="0">
                <a:solidFill>
                  <a:schemeClr val="bg1"/>
                </a:solidFill>
                <a:ea typeface="Cambria" panose="02040503050406030204" pitchFamily="18" charset="0"/>
              </a:rPr>
              <a:t> process can strengthen connection, build trust, and mitigate the risk of suicide. </a:t>
            </a:r>
          </a:p>
          <a:p>
            <a:pPr>
              <a:spcAft>
                <a:spcPts val="600"/>
              </a:spcAft>
              <a:defRPr/>
            </a:pPr>
            <a:endParaRPr lang="en-US" sz="1400" dirty="0">
              <a:solidFill>
                <a:schemeClr val="bg1"/>
              </a:solidFill>
              <a:ea typeface="Cambria" panose="02040503050406030204" pitchFamily="18" charset="0"/>
            </a:endParaRPr>
          </a:p>
          <a:p>
            <a:pPr>
              <a:spcAft>
                <a:spcPts val="600"/>
              </a:spcAft>
              <a:defRPr/>
            </a:pPr>
            <a:r>
              <a:rPr lang="en-US" sz="1400" dirty="0">
                <a:solidFill>
                  <a:schemeClr val="bg1"/>
                </a:solidFill>
                <a:ea typeface="Cambria" panose="02040503050406030204" pitchFamily="18" charset="0"/>
              </a:rPr>
              <a:t>You are a part of the Army’s comprehensive and integrated approach to preventing suicide and protecting others from its devastating impacts. </a:t>
            </a:r>
          </a:p>
          <a:p>
            <a:pPr>
              <a:spcAft>
                <a:spcPts val="600"/>
              </a:spcAft>
              <a:defRPr/>
            </a:pPr>
            <a:endParaRPr lang="en-US" sz="1400" dirty="0">
              <a:solidFill>
                <a:schemeClr val="bg1"/>
              </a:solidFill>
              <a:ea typeface="Cambria" panose="02040503050406030204" pitchFamily="18" charset="0"/>
            </a:endParaRPr>
          </a:p>
          <a:p>
            <a:pPr>
              <a:spcAft>
                <a:spcPts val="600"/>
              </a:spcAft>
              <a:defRPr/>
            </a:pPr>
            <a:r>
              <a:rPr lang="en-US" sz="1400" b="1" dirty="0">
                <a:solidFill>
                  <a:schemeClr val="bg1"/>
                </a:solidFill>
                <a:ea typeface="Cambria" panose="02040503050406030204" pitchFamily="18" charset="0"/>
              </a:rPr>
              <a:t>Thank you!</a:t>
            </a:r>
          </a:p>
          <a:p>
            <a:pPr>
              <a:spcAft>
                <a:spcPts val="600"/>
              </a:spcAft>
              <a:defRPr/>
            </a:pPr>
            <a:endParaRPr lang="en-US" sz="1400" dirty="0">
              <a:solidFill>
                <a:schemeClr val="bg1"/>
              </a:solidFill>
              <a:latin typeface="Arial" panose="020B0604020202020204" pitchFamily="34" charset="0"/>
              <a:cs typeface="Arial" panose="020B0604020202020204" pitchFamily="34" charset="0"/>
            </a:endParaRPr>
          </a:p>
        </p:txBody>
      </p:sp>
      <p:sp>
        <p:nvSpPr>
          <p:cNvPr id="12" name="Title 1"/>
          <p:cNvSpPr txBox="1">
            <a:spLocks/>
          </p:cNvSpPr>
          <p:nvPr/>
        </p:nvSpPr>
        <p:spPr bwMode="auto">
          <a:xfrm>
            <a:off x="908105" y="321207"/>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343A32"/>
                </a:solidFill>
              </a:rPr>
              <a:t>Thank You!</a:t>
            </a:r>
          </a:p>
        </p:txBody>
      </p:sp>
      <p:sp>
        <p:nvSpPr>
          <p:cNvPr id="2" name="Slide Number Placeholder 5">
            <a:extLst>
              <a:ext uri="{FF2B5EF4-FFF2-40B4-BE49-F238E27FC236}">
                <a16:creationId xmlns:a16="http://schemas.microsoft.com/office/drawing/2014/main" id="{EAD3E364-AA3F-939B-D4B0-DB641B58C2A3}"/>
              </a:ext>
            </a:extLst>
          </p:cNvPr>
          <p:cNvSpPr txBox="1">
            <a:spLocks/>
          </p:cNvSpPr>
          <p:nvPr/>
        </p:nvSpPr>
        <p:spPr>
          <a:xfrm>
            <a:off x="8793924" y="652965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530"/>
                </a:solidFill>
                <a:latin typeface="Arial"/>
              </a:rPr>
              <a:t>20</a:t>
            </a:r>
          </a:p>
        </p:txBody>
      </p:sp>
    </p:spTree>
    <p:extLst>
      <p:ext uri="{BB962C8B-B14F-4D97-AF65-F5344CB8AC3E}">
        <p14:creationId xmlns:p14="http://schemas.microsoft.com/office/powerpoint/2010/main" val="5210711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3948581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u="none" dirty="0"/>
          </a:p>
        </p:txBody>
      </p:sp>
      <p:sp>
        <p:nvSpPr>
          <p:cNvPr id="4" name="Rectangle 3"/>
          <p:cNvSpPr/>
          <p:nvPr/>
        </p:nvSpPr>
        <p:spPr>
          <a:xfrm>
            <a:off x="1131766" y="1437162"/>
            <a:ext cx="6753947" cy="4590919"/>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0">
            <a:schemeClr val="lt1">
              <a:hueOff val="0"/>
              <a:satOff val="0"/>
              <a:lumOff val="0"/>
              <a:alphaOff val="0"/>
            </a:schemeClr>
          </a:lnRef>
          <a:fillRef idx="3">
            <a:schemeClr val="accent4">
              <a:shade val="80000"/>
              <a:hueOff val="0"/>
              <a:satOff val="0"/>
              <a:lumOff val="0"/>
              <a:alphaOff val="0"/>
            </a:schemeClr>
          </a:fillRef>
          <a:effectRef idx="3">
            <a:schemeClr val="accent4">
              <a:shade val="80000"/>
              <a:hueOff val="0"/>
              <a:satOff val="0"/>
              <a:lumOff val="0"/>
              <a:alphaOff val="0"/>
            </a:schemeClr>
          </a:effectRef>
          <a:fontRef idx="minor">
            <a:schemeClr val="lt1"/>
          </a:fontRef>
        </p:style>
        <p:txBody>
          <a:bodyPr spcFirstLastPara="0" vert="horz" wrap="square" lIns="66563" tIns="0" rIns="66563" bIns="66563" numCol="1" spcCol="1270" anchor="ctr" anchorCtr="0">
            <a:noAutofit/>
          </a:bodyPr>
          <a:lstStyle/>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8DC765"/>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r>
              <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4"/>
              </a:rPr>
              <a:t>https://wrair.gov1.qualtrics.com/jfe/form/SV_aXFrN0d3WYotIiy</a:t>
            </a: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600"/>
              </a:spcAft>
              <a:buClrTx/>
              <a:buSzTx/>
              <a:buFontTx/>
              <a:buNone/>
              <a:tabLst>
                <a:tab pos="2528888" algn="l"/>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Participants: You have just completed </a:t>
            </a:r>
          </a:p>
          <a:p>
            <a:pPr marL="0" marR="0" lvl="0" indent="88106" algn="ctr" defTabSz="873686" rtl="0" eaLnBrk="1" fontAlgn="base" latinLnBrk="0" hangingPunct="1">
              <a:lnSpc>
                <a:spcPct val="100000"/>
              </a:lnSpc>
              <a:spcBef>
                <a:spcPct val="0"/>
              </a:spcBef>
              <a:spcAft>
                <a:spcPts val="600"/>
              </a:spcAft>
              <a:buClrTx/>
              <a:buSzTx/>
              <a:buFontTx/>
              <a:buNone/>
              <a:tabLst>
                <a:tab pos="2528888" algn="l"/>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US" sz="2400" b="1" i="0" u="sng"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ACE Practicing ACE</a:t>
            </a:r>
            <a:r>
              <a:rPr kumimoji="0" lang="en-US" sz="1500" b="0"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module.</a:t>
            </a:r>
            <a:endParaRPr kumimoji="0" lang="en-US" sz="1500" b="0"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r>
              <a:rPr kumimoji="0" lang="en-US" sz="15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p:txBody>
      </p:sp>
      <p:sp>
        <p:nvSpPr>
          <p:cNvPr id="3" name="Title 1">
            <a:extLst>
              <a:ext uri="{FF2B5EF4-FFF2-40B4-BE49-F238E27FC236}">
                <a16:creationId xmlns:a16="http://schemas.microsoft.com/office/drawing/2014/main" id="{54B3D78F-D1B8-379D-DE0C-CD5A9BB4E71A}"/>
              </a:ext>
            </a:extLst>
          </p:cNvPr>
          <p:cNvSpPr txBox="1">
            <a:spLocks/>
          </p:cNvSpPr>
          <p:nvPr/>
        </p:nvSpPr>
        <p:spPr>
          <a:xfrm>
            <a:off x="2373807" y="159246"/>
            <a:ext cx="5458978" cy="66278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Post-Training Survey</a:t>
            </a:r>
          </a:p>
        </p:txBody>
      </p:sp>
      <p:pic>
        <p:nvPicPr>
          <p:cNvPr id="5" name="Picture 4">
            <a:extLst>
              <a:ext uri="{FF2B5EF4-FFF2-40B4-BE49-F238E27FC236}">
                <a16:creationId xmlns:a16="http://schemas.microsoft.com/office/drawing/2014/main" id="{E85F89A3-897D-289A-54EE-3A5FB2EE164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725601" y="1588795"/>
            <a:ext cx="1785938" cy="1785938"/>
          </a:xfrm>
          <a:prstGeom prst="rect">
            <a:avLst/>
          </a:prstGeom>
        </p:spPr>
      </p:pic>
      <p:sp>
        <p:nvSpPr>
          <p:cNvPr id="7" name="TextBox 6">
            <a:extLst>
              <a:ext uri="{FF2B5EF4-FFF2-40B4-BE49-F238E27FC236}">
                <a16:creationId xmlns:a16="http://schemas.microsoft.com/office/drawing/2014/main" id="{0D23346F-E0F5-E019-6E49-7934DD8ED9DA}"/>
              </a:ext>
            </a:extLst>
          </p:cNvPr>
          <p:cNvSpPr txBox="1"/>
          <p:nvPr/>
        </p:nvSpPr>
        <p:spPr>
          <a:xfrm>
            <a:off x="1834551" y="4766197"/>
            <a:ext cx="5474898" cy="7386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Completing the survey will assist the DPRR in determining the effectiveness of training and will inform curriculum revisions during the next update cycle</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p>
        </p:txBody>
      </p:sp>
      <p:sp>
        <p:nvSpPr>
          <p:cNvPr id="6" name="TextBox 5">
            <a:extLst>
              <a:ext uri="{FF2B5EF4-FFF2-40B4-BE49-F238E27FC236}">
                <a16:creationId xmlns:a16="http://schemas.microsoft.com/office/drawing/2014/main" id="{F013690C-C6BF-0250-3100-720DBBB6EC57}"/>
              </a:ext>
            </a:extLst>
          </p:cNvPr>
          <p:cNvSpPr txBox="1"/>
          <p:nvPr/>
        </p:nvSpPr>
        <p:spPr>
          <a:xfrm>
            <a:off x="1131766" y="5488133"/>
            <a:ext cx="6780299"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Arial" panose="020B0604020202020204" pitchFamily="34" charset="0"/>
                <a:ea typeface="Verdana" panose="020B0604030504040204" pitchFamily="34" charset="0"/>
                <a:cs typeface="Arial" panose="020B0604020202020204" pitchFamily="34" charset="0"/>
              </a:rPr>
              <a:t>If you received the Base module prior to this module, please select the </a:t>
            </a: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Arial" panose="020B0604020202020204" pitchFamily="34" charset="0"/>
                <a:ea typeface="Verdana" panose="020B0604030504040204" pitchFamily="34" charset="0"/>
                <a:cs typeface="Arial" panose="020B0604020202020204" pitchFamily="34" charset="0"/>
              </a:rPr>
              <a:t>Base + Practicing ACE option on the survey</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Verdana" panose="020B0604030504040204" pitchFamily="34" charset="0"/>
                <a:cs typeface="Arial" panose="020B0604020202020204" pitchFamily="34" charset="0"/>
              </a:rPr>
              <a:t>.</a:t>
            </a:r>
          </a:p>
        </p:txBody>
      </p:sp>
    </p:spTree>
    <p:extLst>
      <p:ext uri="{BB962C8B-B14F-4D97-AF65-F5344CB8AC3E}">
        <p14:creationId xmlns:p14="http://schemas.microsoft.com/office/powerpoint/2010/main" val="5625718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7284697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4688732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196289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117415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989100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1580011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3613615230"/>
      </p:ext>
    </p:extLst>
  </p:cSld>
  <p:clrMapOvr>
    <a:masterClrMapping/>
  </p:clrMapOvr>
</p:sld>
</file>

<file path=ppt/theme/theme1.xml><?xml version="1.0" encoding="utf-8"?>
<a:theme xmlns:a="http://schemas.openxmlformats.org/drawingml/2006/main" name="R2_Master_Template">
  <a:themeElements>
    <a:clrScheme name="R2 Color Palette">
      <a:dk1>
        <a:srgbClr val="000000"/>
      </a:dk1>
      <a:lt1>
        <a:srgbClr val="FFFFFF"/>
      </a:lt1>
      <a:dk2>
        <a:srgbClr val="77797B"/>
      </a:dk2>
      <a:lt2>
        <a:srgbClr val="FFFFFF"/>
      </a:lt2>
      <a:accent1>
        <a:srgbClr val="F4B71A"/>
      </a:accent1>
      <a:accent2>
        <a:srgbClr val="246199"/>
      </a:accent2>
      <a:accent3>
        <a:srgbClr val="622E71"/>
      </a:accent3>
      <a:accent4>
        <a:srgbClr val="7A993D"/>
      </a:accent4>
      <a:accent5>
        <a:srgbClr val="ED7C23"/>
      </a:accent5>
      <a:accent6>
        <a:srgbClr val="D8D8D8"/>
      </a:accent6>
      <a:hlink>
        <a:srgbClr val="005878"/>
      </a:hlink>
      <a:folHlink>
        <a:srgbClr val="00B0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ctive_Army_Dual-Situ_PowerPoint_Template" id="{119FEBCA-574F-464C-BDBF-00251169DA99}" vid="{756AE2AD-0DF1-4349-A1DA-9E22D0902ED3}"/>
    </a:ext>
  </a:extLst>
</a:theme>
</file>

<file path=ppt/theme/theme2.xml><?xml version="1.0" encoding="utf-8"?>
<a:theme xmlns:a="http://schemas.openxmlformats.org/drawingml/2006/main" name="1_R2_Master_Template">
  <a:themeElements>
    <a:clrScheme name="R2 Color Palette">
      <a:dk1>
        <a:srgbClr val="000000"/>
      </a:dk1>
      <a:lt1>
        <a:srgbClr val="FFFFFF"/>
      </a:lt1>
      <a:dk2>
        <a:srgbClr val="77797B"/>
      </a:dk2>
      <a:lt2>
        <a:srgbClr val="FFFFFF"/>
      </a:lt2>
      <a:accent1>
        <a:srgbClr val="F4B71A"/>
      </a:accent1>
      <a:accent2>
        <a:srgbClr val="246199"/>
      </a:accent2>
      <a:accent3>
        <a:srgbClr val="622E71"/>
      </a:accent3>
      <a:accent4>
        <a:srgbClr val="7A993D"/>
      </a:accent4>
      <a:accent5>
        <a:srgbClr val="ED7C23"/>
      </a:accent5>
      <a:accent6>
        <a:srgbClr val="D8D8D8"/>
      </a:accent6>
      <a:hlink>
        <a:srgbClr val="005878"/>
      </a:hlink>
      <a:folHlink>
        <a:srgbClr val="00B0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ctive_Army_Dual-Situ_PowerPoint_Template" id="{119FEBCA-574F-464C-BDBF-00251169DA99}" vid="{756AE2AD-0DF1-4349-A1DA-9E22D0902ED3}"/>
    </a:ext>
  </a:extLst>
</a:theme>
</file>

<file path=ppt/theme/theme3.xml><?xml version="1.0" encoding="utf-8"?>
<a:theme xmlns:a="http://schemas.openxmlformats.org/drawingml/2006/main" name="OCPA Standard">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PA Standard" id="{351E6452-D553-476B-BBFE-11BDB542D6C4}" vid="{8D54A0D0-DA44-4923-9ECE-F6FE4EB8114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c1c2928-3507-491a-a0f7-900236e1cc95">
      <Terms xmlns="http://schemas.microsoft.com/office/infopath/2007/PartnerControls"/>
    </lcf76f155ced4ddcb4097134ff3c332f>
    <Notes xmlns="6c1c2928-3507-491a-a0f7-900236e1cc95" xsi:nil="true"/>
    <TaxCatchAll xmlns="f8166263-dae4-4a19-bad3-fdbfda6298c2" xsi:nil="true"/>
    <l8d40799e5534d78979544709a60b2db xmlns="6c1c2928-3507-491a-a0f7-900236e1cc95">
      <Terms xmlns="http://schemas.microsoft.com/office/infopath/2007/PartnerControls"/>
    </l8d40799e5534d78979544709a60b2db>
    <_dlc_DocId xmlns="f8166263-dae4-4a19-bad3-fdbfda6298c2">6ECEFNF6QD26-1559382530-25260</_dlc_DocId>
    <_dlc_DocIdUrl xmlns="f8166263-dae4-4a19-bad3-fdbfda6298c2">
      <Url>https://sctgov.sharepoint.us/sites/ARDOperations/_layouts/15/DocIdRedir.aspx?ID=6ECEFNF6QD26-1559382530-25260</Url>
      <Description>6ECEFNF6QD26-1559382530-25260</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74B4A03A0E64C44A8E988EB2CB598C0" ma:contentTypeVersion="22" ma:contentTypeDescription="Create a new document." ma:contentTypeScope="" ma:versionID="b237914407c16b4cfb6137fc007d4130">
  <xsd:schema xmlns:xsd="http://www.w3.org/2001/XMLSchema" xmlns:xs="http://www.w3.org/2001/XMLSchema" xmlns:p="http://schemas.microsoft.com/office/2006/metadata/properties" xmlns:ns2="6c1c2928-3507-491a-a0f7-900236e1cc95" xmlns:ns3="f8166263-dae4-4a19-bad3-fdbfda6298c2" targetNamespace="http://schemas.microsoft.com/office/2006/metadata/properties" ma:root="true" ma:fieldsID="4fe140e0d9ac4bddcac824c921ae2b3b" ns2:_="" ns3:_="">
    <xsd:import namespace="6c1c2928-3507-491a-a0f7-900236e1cc95"/>
    <xsd:import namespace="f8166263-dae4-4a19-bad3-fdbfda6298c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Notes" minOccurs="0"/>
                <xsd:element ref="ns2:l8d40799e5534d78979544709a60b2db" minOccurs="0"/>
                <xsd:element ref="ns2:MediaServiceLocation" minOccurs="0"/>
                <xsd:element ref="ns3:_dlc_DocId" minOccurs="0"/>
                <xsd:element ref="ns3:_dlc_DocIdUrl" minOccurs="0"/>
                <xsd:element ref="ns3:_dlc_DocIdPersistId"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1c2928-3507-491a-a0f7-900236e1cc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96d91ea-3614-492c-ae13-121a443a120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Notes" ma:index="20" nillable="true" ma:displayName="Notes" ma:format="Dropdown" ma:internalName="Notes">
      <xsd:simpleType>
        <xsd:restriction base="dms:Note">
          <xsd:maxLength value="255"/>
        </xsd:restriction>
      </xsd:simpleType>
    </xsd:element>
    <xsd:element name="l8d40799e5534d78979544709a60b2db" ma:index="22" nillable="true" ma:taxonomy="true" ma:internalName="l8d40799e5534d78979544709a60b2db" ma:taxonomyFieldName="Tags" ma:displayName="Tags" ma:default="" ma:fieldId="{58d40799-e553-4d78-9795-44709a60b2db}" ma:sspId="c96d91ea-3614-492c-ae13-121a443a120e" ma:termSetId="d58293f0-10aa-41e1-bd7c-e6eed5d9360e" ma:anchorId="00000000-0000-0000-0000-000000000000" ma:open="fals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166263-dae4-4a19-bad3-fdbfda6298c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e39f073-137e-4687-8ab8-9cb3868d6b10}" ma:internalName="TaxCatchAll" ma:showField="CatchAllData" ma:web="f8166263-dae4-4a19-bad3-fdbfda6298c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_dlc_DocId" ma:index="24" nillable="true" ma:displayName="Document ID Value" ma:description="The value of the document ID assigned to this item." ma:indexed="true" ma:internalName="_dlc_DocId" ma:readOnly="true">
      <xsd:simpleType>
        <xsd:restriction base="dms:Text"/>
      </xsd:simpleType>
    </xsd:element>
    <xsd:element name="_dlc_DocIdUrl" ma:index="2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6"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52F9A7B-4399-492A-A553-CC08C49AB455}">
  <ds:schemaRefs>
    <ds:schemaRef ds:uri="http://schemas.microsoft.com/sharepoint/v3/contenttype/forms"/>
  </ds:schemaRefs>
</ds:datastoreItem>
</file>

<file path=customXml/itemProps2.xml><?xml version="1.0" encoding="utf-8"?>
<ds:datastoreItem xmlns:ds="http://schemas.openxmlformats.org/officeDocument/2006/customXml" ds:itemID="{8C84A3B1-1753-4CB9-9C6B-1DBE18E4F9BF}">
  <ds:schemaRefs>
    <ds:schemaRef ds:uri="http://schemas.microsoft.com/office/2006/documentManagement/types"/>
    <ds:schemaRef ds:uri="http://schemas.microsoft.com/office/infopath/2007/PartnerControls"/>
    <ds:schemaRef ds:uri="http://schemas.microsoft.com/office/2006/metadata/properties"/>
    <ds:schemaRef ds:uri="http://schemas.openxmlformats.org/package/2006/metadata/core-properties"/>
    <ds:schemaRef ds:uri="http://purl.org/dc/terms/"/>
    <ds:schemaRef ds:uri="faaa869e-62be-4e03-86a7-bbbc4e4e8ba9"/>
    <ds:schemaRef ds:uri="ca16c53e-88c9-43fa-9bf0-655bdbaf3e87"/>
    <ds:schemaRef ds:uri="http://www.w3.org/XML/1998/namespace"/>
    <ds:schemaRef ds:uri="http://purl.org/dc/dcmitype/"/>
    <ds:schemaRef ds:uri="http://purl.org/dc/elements/1.1/"/>
  </ds:schemaRefs>
</ds:datastoreItem>
</file>

<file path=customXml/itemProps3.xml><?xml version="1.0" encoding="utf-8"?>
<ds:datastoreItem xmlns:ds="http://schemas.openxmlformats.org/officeDocument/2006/customXml" ds:itemID="{4095CA21-C32E-4B4A-A52F-F68FDD3BF948}"/>
</file>

<file path=customXml/itemProps4.xml><?xml version="1.0" encoding="utf-8"?>
<ds:datastoreItem xmlns:ds="http://schemas.openxmlformats.org/officeDocument/2006/customXml" ds:itemID="{DC1F4AAC-0311-4B09-AEBC-564970F6ABDE}"/>
</file>

<file path=docProps/app.xml><?xml version="1.0" encoding="utf-8"?>
<Properties xmlns="http://schemas.openxmlformats.org/officeDocument/2006/extended-properties" xmlns:vt="http://schemas.openxmlformats.org/officeDocument/2006/docPropsVTypes">
  <Template/>
  <TotalTime>70790</TotalTime>
  <Words>12792</Words>
  <Application>Microsoft Office PowerPoint</Application>
  <PresentationFormat>On-screen Show (4:3)</PresentationFormat>
  <Paragraphs>2512</Paragraphs>
  <Slides>55</Slides>
  <Notes>55</Notes>
  <HiddenSlides>33</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55</vt:i4>
      </vt:variant>
    </vt:vector>
  </HeadingPairs>
  <TitlesOfParts>
    <vt:vector size="71" baseType="lpstr">
      <vt:lpstr>Aial</vt:lpstr>
      <vt:lpstr>Arial</vt:lpstr>
      <vt:lpstr>Arial 12</vt:lpstr>
      <vt:lpstr>Arial Body</vt:lpstr>
      <vt:lpstr>Arial Narrow</vt:lpstr>
      <vt:lpstr>Calibri</vt:lpstr>
      <vt:lpstr>Courier New</vt:lpstr>
      <vt:lpstr>Franklin Gothic Book</vt:lpstr>
      <vt:lpstr>Franklin Gothic Medium</vt:lpstr>
      <vt:lpstr>Garamond</vt:lpstr>
      <vt:lpstr>Impact</vt:lpstr>
      <vt:lpstr>Verdana</vt:lpstr>
      <vt:lpstr>Wingdings</vt:lpstr>
      <vt:lpstr>R2_Master_Template</vt:lpstr>
      <vt:lpstr>1_R2_Master_Template</vt:lpstr>
      <vt:lpstr>OCPA Standard</vt:lpstr>
      <vt:lpstr>Facilitator Guide: Trainer notes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Recognize the Signs to Assess the Risk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Practical Exercise: Simulation ALPHA</vt:lpstr>
      <vt:lpstr>PowerPoint Presentation</vt:lpstr>
      <vt:lpstr>Partner Debrief: Simulation ALPHA</vt:lpstr>
      <vt:lpstr>PowerPoint Presentation</vt:lpstr>
      <vt:lpstr>Practical Exercise: Simulation BRAVO</vt:lpstr>
      <vt:lpstr>PowerPoint Presentation</vt:lpstr>
      <vt:lpstr>Partner Debrief: BRAVO</vt:lpstr>
      <vt:lpstr>PowerPoint Presentation</vt:lpstr>
      <vt:lpstr>After Action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OSU Wexner Medical Center 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Start, Amanda</dc:creator>
  <cp:lastModifiedBy>Novosel-Lingat, John Eric M CPT USARMY WRAIR (USA)</cp:lastModifiedBy>
  <cp:revision>2238</cp:revision>
  <cp:lastPrinted>2021-03-11T00:24:30Z</cp:lastPrinted>
  <dcterms:created xsi:type="dcterms:W3CDTF">2019-07-17T17:03:59Z</dcterms:created>
  <dcterms:modified xsi:type="dcterms:W3CDTF">2023-09-18T23:19:13Z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0x010100674B4A03A0E64C44A8E988EB2CB598C0</vt:lpwstr>
  </property>
  <property fmtid="{D5CDD505-2E9C-101B-9397-08002B2CF9AE}" pid="3" name="_dlc_DocIdItemGuid">
    <vt:lpwstr>367bee8b-fce1-47e4-aa28-afeb20148e6e</vt:lpwstr>
  </property>
</Properties>
</file>